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2"/>
  </p:sldMasterIdLst>
  <p:notesMasterIdLst>
    <p:notesMasterId r:id="rId46"/>
  </p:notesMasterIdLst>
  <p:handoutMasterIdLst>
    <p:handoutMasterId r:id="rId47"/>
  </p:handoutMasterIdLst>
  <p:sldIdLst>
    <p:sldId id="324" r:id="rId3"/>
    <p:sldId id="327" r:id="rId4"/>
    <p:sldId id="345" r:id="rId5"/>
    <p:sldId id="326" r:id="rId6"/>
    <p:sldId id="344" r:id="rId7"/>
    <p:sldId id="349" r:id="rId8"/>
    <p:sldId id="346" r:id="rId9"/>
    <p:sldId id="352" r:id="rId10"/>
    <p:sldId id="561" r:id="rId11"/>
    <p:sldId id="353" r:id="rId12"/>
    <p:sldId id="486" r:id="rId13"/>
    <p:sldId id="422" r:id="rId14"/>
    <p:sldId id="514" r:id="rId15"/>
    <p:sldId id="421" r:id="rId16"/>
    <p:sldId id="450" r:id="rId17"/>
    <p:sldId id="451" r:id="rId18"/>
    <p:sldId id="363" r:id="rId19"/>
    <p:sldId id="566" r:id="rId20"/>
    <p:sldId id="562" r:id="rId21"/>
    <p:sldId id="379" r:id="rId22"/>
    <p:sldId id="563" r:id="rId23"/>
    <p:sldId id="452" r:id="rId24"/>
    <p:sldId id="364" r:id="rId25"/>
    <p:sldId id="487" r:id="rId26"/>
    <p:sldId id="489" r:id="rId27"/>
    <p:sldId id="560" r:id="rId28"/>
    <p:sldId id="354" r:id="rId29"/>
    <p:sldId id="564" r:id="rId30"/>
    <p:sldId id="567" r:id="rId31"/>
    <p:sldId id="565" r:id="rId32"/>
    <p:sldId id="383" r:id="rId33"/>
    <p:sldId id="488" r:id="rId34"/>
    <p:sldId id="365" r:id="rId35"/>
    <p:sldId id="355" r:id="rId36"/>
    <p:sldId id="370" r:id="rId37"/>
    <p:sldId id="485" r:id="rId38"/>
    <p:sldId id="358" r:id="rId39"/>
    <p:sldId id="375" r:id="rId40"/>
    <p:sldId id="359" r:id="rId41"/>
    <p:sldId id="374" r:id="rId42"/>
    <p:sldId id="455" r:id="rId43"/>
    <p:sldId id="333" r:id="rId44"/>
    <p:sldId id="362" r:id="rId45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4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test" initials="t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4" autoAdjust="0"/>
    <p:restoredTop sz="75583" autoAdjust="0"/>
  </p:normalViewPr>
  <p:slideViewPr>
    <p:cSldViewPr snapToGrid="0">
      <p:cViewPr varScale="1">
        <p:scale>
          <a:sx n="50" d="100"/>
          <a:sy n="50" d="100"/>
        </p:scale>
        <p:origin x="1020" y="78"/>
      </p:cViewPr>
      <p:guideLst>
        <p:guide orient="horz" pos="432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2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558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2/7/2022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0900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213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我们开始第一个过程：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右图：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IA</a:t>
            </a:r>
            <a:r>
              <a:rPr lang="zh-CN" altLang="en-US" dirty="0" smtClean="0"/>
              <a:t>是第一个过程；主要负责模型核心数据的输入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所以</a:t>
            </a:r>
            <a:r>
              <a:rPr lang="en-US" altLang="zh-CN" dirty="0" smtClean="0"/>
              <a:t>IA</a:t>
            </a:r>
            <a:r>
              <a:rPr lang="zh-CN" altLang="en-US" dirty="0" smtClean="0"/>
              <a:t>的主要目的：读取几何数据，组装几何体：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我们再看一下右边的图：输入的是什么样的数据呢？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。。。。。。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这里涉及到模型如何表示？切换下一页</a:t>
            </a:r>
            <a:endParaRPr lang="en-US" altLang="zh-CN" dirty="0" smtClean="0"/>
          </a:p>
          <a:p>
            <a:pPr indent="0"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7756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 smtClean="0"/>
              <a:t>如何表示一个几何模型之前的课程我们已经讲过了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以右面的图为例：我们使用三角形构造模型，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所需要的数据顶点位置，顶点索引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当然 其他信息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关键内容理解：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顶点</a:t>
            </a:r>
            <a:r>
              <a:rPr lang="zh-CN" altLang="en-US" dirty="0"/>
              <a:t>位置</a:t>
            </a:r>
            <a:r>
              <a:rPr lang="zh-CN" altLang="en-US" dirty="0" smtClean="0"/>
              <a:t>理解：在模型控件的顶点位置，三维空间</a:t>
            </a:r>
            <a:endParaRPr lang="zh-CN" altLang="en-US" dirty="0"/>
          </a:p>
          <a:p>
            <a:pPr indent="0">
              <a:buNone/>
            </a:pPr>
            <a:r>
              <a:rPr lang="zh-CN" altLang="en-US" dirty="0" smtClean="0"/>
              <a:t>索引</a:t>
            </a:r>
            <a:r>
              <a:rPr lang="zh-CN" altLang="en-US" dirty="0"/>
              <a:t>理解</a:t>
            </a:r>
            <a:r>
              <a:rPr lang="zh-CN" altLang="en-US" dirty="0" smtClean="0"/>
              <a:t>：哪几个顶点构成一个三角形，构造三角形的顺序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是</a:t>
            </a:r>
            <a:r>
              <a:rPr lang="zh-CN" altLang="en-US" dirty="0"/>
              <a:t>干啥的？为啥要有索引，没有会</a:t>
            </a:r>
            <a:r>
              <a:rPr lang="zh-CN" altLang="en-US" dirty="0" smtClean="0"/>
              <a:t>怎么样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endParaRPr lang="zh-CN" altLang="en-US" dirty="0"/>
          </a:p>
          <a:p>
            <a:pPr indent="0"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9077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我们来看一下具体的顶点定义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右边的代码，上页图中三角形的顶点定义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Position</a:t>
            </a:r>
            <a:r>
              <a:rPr lang="zh-CN" altLang="en-US" b="1" dirty="0" smtClean="0">
                <a:solidFill>
                  <a:srgbClr val="FF0000"/>
                </a:solidFill>
              </a:rPr>
              <a:t>是必须的数据（不说核心或者基础）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6294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我们来看一下具体的</a:t>
            </a:r>
            <a:r>
              <a:rPr lang="en-US" altLang="zh-CN" b="1" dirty="0" smtClean="0">
                <a:solidFill>
                  <a:srgbClr val="FF0000"/>
                </a:solidFill>
              </a:rPr>
              <a:t>Index</a:t>
            </a:r>
            <a:r>
              <a:rPr lang="zh-CN" altLang="en-US" b="1" dirty="0" smtClean="0">
                <a:solidFill>
                  <a:srgbClr val="FF0000"/>
                </a:solidFill>
              </a:rPr>
              <a:t>的定义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右边的代码，上页图中三角形的</a:t>
            </a:r>
            <a:r>
              <a:rPr lang="en-US" altLang="zh-CN" b="1" dirty="0" smtClean="0">
                <a:solidFill>
                  <a:srgbClr val="FF0000"/>
                </a:solidFill>
              </a:rPr>
              <a:t>Index</a:t>
            </a:r>
            <a:r>
              <a:rPr lang="zh-CN" altLang="en-US" b="1" dirty="0" smtClean="0">
                <a:solidFill>
                  <a:srgbClr val="FF0000"/>
                </a:solidFill>
              </a:rPr>
              <a:t>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顶点数组中有三个元素序号（</a:t>
            </a:r>
            <a:r>
              <a:rPr lang="en-US" altLang="zh-CN" b="1" dirty="0" smtClean="0">
                <a:solidFill>
                  <a:srgbClr val="FF0000"/>
                </a:solidFill>
              </a:rPr>
              <a:t>0,1,2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Indices</a:t>
            </a:r>
            <a:r>
              <a:rPr lang="zh-CN" altLang="en-US" b="1" dirty="0" smtClean="0">
                <a:solidFill>
                  <a:srgbClr val="FF0000"/>
                </a:solidFill>
              </a:rPr>
              <a:t>数组三个元素表示构成一个三角形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元素的顺序表示三角形的构造顺序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结合上一页的三角形构造顺序</a:t>
            </a:r>
            <a:r>
              <a:rPr lang="en-US" altLang="zh-CN" b="1" dirty="0" smtClean="0">
                <a:solidFill>
                  <a:srgbClr val="FF0000"/>
                </a:solidFill>
              </a:rPr>
              <a:t>0-1-2</a:t>
            </a:r>
            <a:r>
              <a:rPr lang="zh-CN" altLang="en-US" b="1" dirty="0" smtClean="0">
                <a:solidFill>
                  <a:srgbClr val="FF0000"/>
                </a:solidFill>
              </a:rPr>
              <a:t>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构造顺序的意义：定义正反面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另外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还有一个事情</a:t>
            </a:r>
            <a:r>
              <a:rPr lang="en-US" altLang="zh-CN" b="1" dirty="0" smtClean="0">
                <a:solidFill>
                  <a:srgbClr val="FF0000"/>
                </a:solidFill>
              </a:rPr>
              <a:t>topology</a:t>
            </a:r>
            <a:r>
              <a:rPr lang="zh-CN" altLang="en-US" b="1" dirty="0" smtClean="0">
                <a:solidFill>
                  <a:srgbClr val="FF0000"/>
                </a:solidFill>
              </a:rPr>
              <a:t>（拓扑结构），决定如何从顶点构造几何体；决定</a:t>
            </a:r>
            <a:r>
              <a:rPr lang="en-US" altLang="zh-CN" b="1" dirty="0" smtClean="0">
                <a:solidFill>
                  <a:srgbClr val="FF0000"/>
                </a:solidFill>
              </a:rPr>
              <a:t>Index</a:t>
            </a:r>
            <a:r>
              <a:rPr lang="zh-CN" altLang="en-US" b="1" dirty="0" smtClean="0">
                <a:solidFill>
                  <a:srgbClr val="FF0000"/>
                </a:solidFill>
              </a:rPr>
              <a:t>数据的构成方式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在这个三角形中示例我们使用的方式是</a:t>
            </a:r>
            <a:r>
              <a:rPr lang="en-US" altLang="zh-CN" b="1" dirty="0" smtClean="0">
                <a:solidFill>
                  <a:srgbClr val="FF0000"/>
                </a:solidFill>
              </a:rPr>
              <a:t>Triangle List</a:t>
            </a:r>
            <a:r>
              <a:rPr lang="zh-CN" altLang="en-US" b="1" dirty="0" smtClean="0">
                <a:solidFill>
                  <a:srgbClr val="FF0000"/>
                </a:solidFill>
              </a:rPr>
              <a:t>，这是主要的使用方式，当然还有其他的方式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9520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不同类型的</a:t>
            </a:r>
            <a:r>
              <a:rPr lang="en-US" altLang="zh-CN" dirty="0" smtClean="0"/>
              <a:t>Topology</a:t>
            </a:r>
            <a:r>
              <a:rPr lang="zh-CN" altLang="en-US" dirty="0" smtClean="0"/>
              <a:t>如何表示模型，我们看一下右边的图：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最上面就是点云的形式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常用的</a:t>
            </a:r>
            <a:r>
              <a:rPr lang="en-US" altLang="zh-CN" dirty="0" smtClean="0"/>
              <a:t>Triangle List</a:t>
            </a:r>
            <a:r>
              <a:rPr lang="zh-CN" altLang="en-US" dirty="0" smtClean="0"/>
              <a:t>，</a:t>
            </a:r>
          </a:p>
          <a:p>
            <a:pPr marL="0" indent="0">
              <a:buNone/>
            </a:pPr>
            <a:r>
              <a:rPr lang="en-US" altLang="zh-CN" dirty="0" smtClean="0"/>
              <a:t>topology</a:t>
            </a:r>
            <a:r>
              <a:rPr lang="zh-CN" altLang="en-US" dirty="0" smtClean="0"/>
              <a:t>决定数据</a:t>
            </a:r>
            <a:r>
              <a:rPr lang="en-US" altLang="zh-CN" dirty="0" smtClean="0"/>
              <a:t>vertex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的数据内容；不同的拓扑结构需要整合不同的</a:t>
            </a:r>
            <a:r>
              <a:rPr lang="en-US" altLang="zh-CN" dirty="0" smtClean="0"/>
              <a:t>vertex buffer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index buffer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索引数据</a:t>
            </a:r>
            <a:r>
              <a:rPr lang="en-US" altLang="zh-CN" dirty="0" smtClean="0"/>
              <a:t>	0,1,2,3,4,5,6,7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1659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下面我们说说具体的模型数据数据上传过程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这里分两个过程：创建</a:t>
            </a:r>
            <a:r>
              <a:rPr lang="en-US" altLang="zh-CN" b="1" dirty="0" err="1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使用的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和创建</a:t>
            </a:r>
            <a:r>
              <a:rPr lang="en-US" altLang="zh-CN" b="1" dirty="0" smtClean="0">
                <a:solidFill>
                  <a:srgbClr val="FF0000"/>
                </a:solidFill>
              </a:rPr>
              <a:t>View</a:t>
            </a: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Resource </a:t>
            </a:r>
            <a:r>
              <a:rPr lang="zh-CN" altLang="en-US" b="1" dirty="0" smtClean="0">
                <a:solidFill>
                  <a:srgbClr val="FF0000"/>
                </a:solidFill>
              </a:rPr>
              <a:t>概念预热：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执行计算所使用的的资源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先看右上角的创建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的截取代码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err="1" smtClean="0">
                <a:solidFill>
                  <a:srgbClr val="FF0000"/>
                </a:solidFill>
              </a:rPr>
              <a:t>CreateComittedResource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Default</a:t>
            </a:r>
            <a:r>
              <a:rPr lang="zh-CN" altLang="en-US" b="1" dirty="0" smtClean="0">
                <a:solidFill>
                  <a:srgbClr val="FF0000"/>
                </a:solidFill>
              </a:rPr>
              <a:t>类型：模型数据量比较大适合使用</a:t>
            </a:r>
            <a:r>
              <a:rPr lang="en-US" altLang="zh-CN" b="1" dirty="0" smtClean="0">
                <a:solidFill>
                  <a:srgbClr val="FF0000"/>
                </a:solidFill>
              </a:rPr>
              <a:t>default </a:t>
            </a:r>
            <a:r>
              <a:rPr lang="zh-CN" altLang="en-US" b="1" dirty="0" smtClean="0">
                <a:solidFill>
                  <a:srgbClr val="FF0000"/>
                </a:solidFill>
              </a:rPr>
              <a:t>性能开销小；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Upload </a:t>
            </a:r>
            <a:r>
              <a:rPr lang="zh-CN" altLang="en-US" b="1" dirty="0" smtClean="0">
                <a:solidFill>
                  <a:srgbClr val="FF0000"/>
                </a:solidFill>
              </a:rPr>
              <a:t>类型（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Intermidiate</a:t>
            </a:r>
            <a:r>
              <a:rPr lang="zh-CN" altLang="en-US" b="1" dirty="0" smtClean="0">
                <a:solidFill>
                  <a:srgbClr val="FF0000"/>
                </a:solidFill>
              </a:rPr>
              <a:t>）；性能开销大不适合大量使用，麻烦，代价打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所以，对于不会经常修改的数据，我们先用</a:t>
            </a:r>
            <a:r>
              <a:rPr lang="en-US" altLang="zh-CN" b="1" dirty="0" smtClean="0">
                <a:solidFill>
                  <a:srgbClr val="FF0000"/>
                </a:solidFill>
              </a:rPr>
              <a:t>Upload </a:t>
            </a:r>
            <a:r>
              <a:rPr lang="zh-CN" altLang="en-US" b="1" dirty="0" smtClean="0">
                <a:solidFill>
                  <a:srgbClr val="FF0000"/>
                </a:solidFill>
              </a:rPr>
              <a:t>类型，上传，</a:t>
            </a:r>
            <a:r>
              <a:rPr lang="en-US" altLang="zh-CN" b="1" dirty="0" smtClean="0">
                <a:solidFill>
                  <a:srgbClr val="FF0000"/>
                </a:solidFill>
              </a:rPr>
              <a:t>copy</a:t>
            </a:r>
            <a:r>
              <a:rPr lang="zh-CN" altLang="en-US" b="1" dirty="0" smtClean="0">
                <a:solidFill>
                  <a:srgbClr val="FF0000"/>
                </a:solidFill>
              </a:rPr>
              <a:t>给</a:t>
            </a:r>
            <a:r>
              <a:rPr lang="en-US" altLang="zh-CN" b="1" dirty="0" smtClean="0">
                <a:solidFill>
                  <a:srgbClr val="FF0000"/>
                </a:solidFill>
              </a:rPr>
              <a:t>default </a:t>
            </a:r>
            <a:r>
              <a:rPr lang="zh-CN" altLang="en-US" b="1" dirty="0" smtClean="0">
                <a:solidFill>
                  <a:srgbClr val="FF0000"/>
                </a:solidFill>
              </a:rPr>
              <a:t>类型，然后</a:t>
            </a:r>
            <a:r>
              <a:rPr lang="en-US" altLang="zh-CN" b="1" dirty="0" err="1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计算的时候使用</a:t>
            </a:r>
            <a:r>
              <a:rPr lang="en-US" altLang="zh-CN" b="1" dirty="0" smtClean="0">
                <a:solidFill>
                  <a:srgbClr val="FF0000"/>
                </a:solidFill>
              </a:rPr>
              <a:t>default</a:t>
            </a:r>
            <a:r>
              <a:rPr lang="zh-CN" altLang="en-US" b="1" dirty="0" smtClean="0">
                <a:solidFill>
                  <a:srgbClr val="FF0000"/>
                </a:solidFill>
              </a:rPr>
              <a:t>类型，节省性能；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复制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另外：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模型的数据作为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上传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之后还不能直接给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运算使用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这里的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可以理解长通用的数据类型；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具体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里的数据长啥样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还是不知道；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所以</a:t>
            </a:r>
            <a:r>
              <a:rPr lang="en-US" altLang="zh-CN" b="1" dirty="0" smtClean="0">
                <a:solidFill>
                  <a:srgbClr val="FF0000"/>
                </a:solidFill>
              </a:rPr>
              <a:t>dx12</a:t>
            </a:r>
            <a:r>
              <a:rPr lang="zh-CN" altLang="en-US" b="1" dirty="0" smtClean="0">
                <a:solidFill>
                  <a:srgbClr val="FF0000"/>
                </a:solidFill>
              </a:rPr>
              <a:t>中有</a:t>
            </a:r>
            <a:r>
              <a:rPr lang="en-US" altLang="zh-CN" b="1" dirty="0" smtClean="0">
                <a:solidFill>
                  <a:srgbClr val="FF0000"/>
                </a:solidFill>
              </a:rPr>
              <a:t>View</a:t>
            </a:r>
            <a:r>
              <a:rPr lang="zh-CN" altLang="en-US" b="1" dirty="0" smtClean="0">
                <a:solidFill>
                  <a:srgbClr val="FF0000"/>
                </a:solidFill>
              </a:rPr>
              <a:t>向</a:t>
            </a:r>
            <a:r>
              <a:rPr lang="en-US" altLang="zh-CN" b="1" dirty="0" err="1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解释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err="1" smtClean="0">
                <a:solidFill>
                  <a:srgbClr val="FF0000"/>
                </a:solidFill>
              </a:rPr>
              <a:t>BufferLocation</a:t>
            </a:r>
            <a:r>
              <a:rPr lang="zh-CN" altLang="en-US" b="1" dirty="0" smtClean="0">
                <a:solidFill>
                  <a:srgbClr val="FF0000"/>
                </a:solidFill>
              </a:rPr>
              <a:t>表示显存里的位置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右下图：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当然还有</a:t>
            </a:r>
            <a:r>
              <a:rPr lang="en-US" altLang="zh-CN" b="1" dirty="0" smtClean="0">
                <a:solidFill>
                  <a:srgbClr val="FF0000"/>
                </a:solidFill>
              </a:rPr>
              <a:t>Index Buffer view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76969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下面说一下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具体</a:t>
            </a:r>
            <a:r>
              <a:rPr lang="en-US" altLang="zh-CN" b="1" dirty="0" smtClean="0">
                <a:solidFill>
                  <a:srgbClr val="FF0000"/>
                </a:solidFill>
              </a:rPr>
              <a:t>dx12 </a:t>
            </a:r>
            <a:r>
              <a:rPr lang="zh-CN" altLang="en-US" b="1" dirty="0" smtClean="0">
                <a:solidFill>
                  <a:srgbClr val="FF0000"/>
                </a:solidFill>
              </a:rPr>
              <a:t>里面</a:t>
            </a:r>
            <a:r>
              <a:rPr lang="en-US" altLang="zh-CN" b="1" dirty="0" smtClean="0">
                <a:solidFill>
                  <a:srgbClr val="FF0000"/>
                </a:solidFill>
              </a:rPr>
              <a:t>IA</a:t>
            </a:r>
            <a:r>
              <a:rPr lang="zh-CN" altLang="en-US" b="1" dirty="0" smtClean="0">
                <a:solidFill>
                  <a:srgbClr val="FF0000"/>
                </a:solidFill>
              </a:rPr>
              <a:t>设置的过程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以虚幻材质球为例；从</a:t>
            </a:r>
            <a:r>
              <a:rPr lang="en-US" altLang="zh-CN" b="1" dirty="0" smtClean="0">
                <a:solidFill>
                  <a:srgbClr val="FF0000"/>
                </a:solidFill>
              </a:rPr>
              <a:t>UE</a:t>
            </a:r>
            <a:r>
              <a:rPr lang="zh-CN" altLang="en-US" b="1" dirty="0" smtClean="0">
                <a:solidFill>
                  <a:srgbClr val="FF0000"/>
                </a:solidFill>
              </a:rPr>
              <a:t>中导出；</a:t>
            </a:r>
            <a:r>
              <a:rPr lang="en-US" altLang="zh-CN" b="1" dirty="0" smtClean="0">
                <a:solidFill>
                  <a:srgbClr val="FF0000"/>
                </a:solidFill>
              </a:rPr>
              <a:t>VB</a:t>
            </a:r>
            <a:r>
              <a:rPr lang="zh-CN" altLang="en-US" b="1" dirty="0" smtClean="0">
                <a:solidFill>
                  <a:srgbClr val="FF0000"/>
                </a:solidFill>
              </a:rPr>
              <a:t>， </a:t>
            </a:r>
            <a:r>
              <a:rPr lang="en-US" altLang="zh-CN" b="1" dirty="0" smtClean="0">
                <a:solidFill>
                  <a:srgbClr val="FF0000"/>
                </a:solidFill>
              </a:rPr>
              <a:t>IB</a:t>
            </a:r>
            <a:r>
              <a:rPr lang="zh-CN" altLang="en-US" b="1" dirty="0" smtClean="0">
                <a:solidFill>
                  <a:srgbClr val="FF0000"/>
                </a:solidFill>
              </a:rPr>
              <a:t>都是从</a:t>
            </a:r>
            <a:r>
              <a:rPr lang="en-US" altLang="zh-CN" b="1" dirty="0" smtClean="0">
                <a:solidFill>
                  <a:srgbClr val="FF0000"/>
                </a:solidFill>
              </a:rPr>
              <a:t>UE</a:t>
            </a:r>
            <a:r>
              <a:rPr lang="zh-CN" altLang="en-US" b="1" dirty="0" smtClean="0">
                <a:solidFill>
                  <a:srgbClr val="FF0000"/>
                </a:solidFill>
              </a:rPr>
              <a:t>导出的数据；传入</a:t>
            </a:r>
            <a:r>
              <a:rPr lang="en-US" altLang="zh-CN" b="1" dirty="0" smtClean="0">
                <a:solidFill>
                  <a:srgbClr val="FF0000"/>
                </a:solidFill>
              </a:rPr>
              <a:t>IA</a:t>
            </a:r>
            <a:r>
              <a:rPr lang="zh-CN" altLang="en-US" b="1" dirty="0" smtClean="0">
                <a:solidFill>
                  <a:srgbClr val="FF0000"/>
                </a:solidFill>
              </a:rPr>
              <a:t>阶段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UE</a:t>
            </a:r>
            <a:r>
              <a:rPr lang="zh-CN" altLang="en-US" b="1" dirty="0" smtClean="0">
                <a:solidFill>
                  <a:srgbClr val="FF0000"/>
                </a:solidFill>
              </a:rPr>
              <a:t>引擎关联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打开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renderdoc</a:t>
            </a:r>
            <a:r>
              <a:rPr lang="zh-CN" altLang="en-US" b="1" dirty="0" smtClean="0">
                <a:solidFill>
                  <a:srgbClr val="FF0000"/>
                </a:solidFill>
              </a:rPr>
              <a:t>；找到绘制的</a:t>
            </a:r>
            <a:r>
              <a:rPr lang="en-US" altLang="zh-CN" b="1" dirty="0" smtClean="0">
                <a:solidFill>
                  <a:srgbClr val="FF0000"/>
                </a:solidFill>
              </a:rPr>
              <a:t>dc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2339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下面我们说</a:t>
            </a:r>
            <a:r>
              <a:rPr lang="en-US" altLang="zh-CN" dirty="0" smtClean="0"/>
              <a:t>Shader</a:t>
            </a:r>
            <a:r>
              <a:rPr lang="zh-CN" altLang="en-US" dirty="0" smtClean="0"/>
              <a:t>相关的部分；开始</a:t>
            </a:r>
            <a:r>
              <a:rPr lang="en-US" altLang="zh-CN" dirty="0" smtClean="0"/>
              <a:t>VS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PS</a:t>
            </a:r>
            <a:r>
              <a:rPr lang="zh-CN" altLang="en-US" dirty="0" smtClean="0"/>
              <a:t>之前 带大家了解一下啥是</a:t>
            </a:r>
            <a:r>
              <a:rPr lang="en-US" altLang="zh-CN" dirty="0" smtClean="0"/>
              <a:t>Shader</a:t>
            </a:r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设置到渲染管线状态对象（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）后面会细讲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编译的结果：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如何设置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17100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这里提一下</a:t>
            </a:r>
            <a:r>
              <a:rPr lang="en-US" altLang="zh-CN" dirty="0" smtClean="0"/>
              <a:t>UE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相关的机制；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使用层面看不到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代码；看到的是材质编辑器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材质编辑器会通过一系列复杂的系统。结点解析，</a:t>
            </a:r>
            <a:r>
              <a:rPr lang="en-US" altLang="zh-CN" dirty="0" smtClean="0"/>
              <a:t>permutation </a:t>
            </a:r>
            <a:r>
              <a:rPr lang="zh-CN" altLang="en-US" dirty="0" smtClean="0"/>
              <a:t>等。。生成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代码，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材质编辑器里的结点生成代码，组合</a:t>
            </a:r>
            <a:r>
              <a:rPr lang="en-US" altLang="zh-CN" dirty="0" smtClean="0"/>
              <a:t>VS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PS</a:t>
            </a:r>
            <a:r>
              <a:rPr lang="zh-CN" altLang="en-US" dirty="0" smtClean="0"/>
              <a:t>中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236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下面 </a:t>
            </a:r>
            <a:r>
              <a:rPr lang="en-US" altLang="zh-CN" b="1" dirty="0" smtClean="0"/>
              <a:t>Vertex Shader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右图 </a:t>
            </a:r>
            <a:endParaRPr lang="en-US" altLang="zh-CN" b="1" dirty="0" smtClean="0"/>
          </a:p>
          <a:p>
            <a:r>
              <a:rPr lang="zh-CN" altLang="en-US" b="1" dirty="0" smtClean="0"/>
              <a:t>需要给编译完成的</a:t>
            </a:r>
            <a:r>
              <a:rPr lang="en-US" altLang="zh-CN" b="1" dirty="0" smtClean="0"/>
              <a:t>VS</a:t>
            </a:r>
            <a:r>
              <a:rPr lang="zh-CN" altLang="en-US" b="1" dirty="0" smtClean="0"/>
              <a:t>的</a:t>
            </a:r>
            <a:r>
              <a:rPr lang="en-US" altLang="zh-CN" b="1" dirty="0" err="1" smtClean="0"/>
              <a:t>ShaderByteCode</a:t>
            </a:r>
            <a:r>
              <a:rPr lang="zh-CN" altLang="en-US" b="1" dirty="0" smtClean="0"/>
              <a:t>到渲染管线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VS</a:t>
            </a:r>
            <a:r>
              <a:rPr lang="zh-CN" altLang="en-US" b="1" dirty="0" smtClean="0"/>
              <a:t>阶段主要需要的输入就是</a:t>
            </a:r>
            <a:r>
              <a:rPr lang="en-US" altLang="zh-CN" b="1" dirty="0" err="1" smtClean="0"/>
              <a:t>hlsl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代码编译的结果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上执行，作用在顶点数据上</a:t>
            </a: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输入时的顶点数据在模型本地空间，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3D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空间</a:t>
            </a: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计算结果在投影空间</a:t>
            </a:r>
          </a:p>
          <a:p>
            <a:endParaRPr lang="en-US" altLang="zh-CN" b="1" dirty="0" smtClean="0"/>
          </a:p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1346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从本页开始讲：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我们开始，我们这节课的主要目的呢是带大家了解一下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的基础的渲染管线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以及相应的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编程和数据组织。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然后理解渲染管线状态（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Pipeline State 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）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最后熟悉一下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绘制提交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的方式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endParaRPr lang="en-US" altLang="zh-CN" dirty="0" smtClean="0"/>
          </a:p>
          <a:p>
            <a:pPr marL="457200" indent="-457200">
              <a:buAutoNum type="arabicPeriod"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我们这节课以理论为主，不介绍某个绘制实例的具体实现；但是中间会穿插关键的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的使用介绍；为编写作业打基础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结束本节课可以自己使用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的流程渲染一个自己导入的模型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预习内容对接：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66509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这里帮大家回顾一下变换的内容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一般情况下我们传进去的顶点数据位置在（空间）：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变换的结果</a:t>
            </a:r>
          </a:p>
          <a:p>
            <a:r>
              <a:rPr lang="en-US" altLang="zh-CN" dirty="0" smtClean="0"/>
              <a:t>-1 &lt; x &lt; 1</a:t>
            </a:r>
          </a:p>
          <a:p>
            <a:r>
              <a:rPr lang="en-US" altLang="zh-CN" dirty="0" smtClean="0"/>
              <a:t>-r &lt; y &lt; r</a:t>
            </a:r>
            <a:r>
              <a:rPr lang="zh-CN" altLang="en-US" dirty="0" smtClean="0"/>
              <a:t>（宽高比倒数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0 &lt; z &lt; 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当然这是</a:t>
            </a:r>
            <a:r>
              <a:rPr lang="en-US" altLang="zh-CN" dirty="0" smtClean="0"/>
              <a:t>VS</a:t>
            </a:r>
            <a:r>
              <a:rPr lang="zh-CN" altLang="en-US" dirty="0" smtClean="0"/>
              <a:t>必须做的事情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VS</a:t>
            </a:r>
            <a:r>
              <a:rPr lang="zh-CN" altLang="en-US" dirty="0" smtClean="0"/>
              <a:t>还有其他 一些事情做但不是我们本次的主讲内容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WPO</a:t>
            </a:r>
            <a:r>
              <a:rPr lang="zh-CN" altLang="en-US" dirty="0" smtClean="0"/>
              <a:t>结合</a:t>
            </a:r>
            <a:r>
              <a:rPr lang="en-US" altLang="zh-CN" dirty="0" smtClean="0"/>
              <a:t>UE</a:t>
            </a:r>
            <a:r>
              <a:rPr lang="zh-CN" altLang="en-US" dirty="0" smtClean="0"/>
              <a:t>讲一下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51245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VS</a:t>
            </a:r>
            <a:r>
              <a:rPr lang="zh-CN" altLang="en-US" b="1" dirty="0" smtClean="0"/>
              <a:t>阶段还需要一个输入就是：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主要是为了：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回到刚才设置</a:t>
            </a:r>
            <a:r>
              <a:rPr lang="en-US" altLang="zh-CN" dirty="0" smtClean="0"/>
              <a:t>Vertex Buffer View</a:t>
            </a:r>
            <a:r>
              <a:rPr lang="zh-CN" altLang="en-US" dirty="0" smtClean="0"/>
              <a:t>的地方；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中；</a:t>
            </a:r>
            <a:r>
              <a:rPr lang="zh-CN" altLang="en-US" b="1" dirty="0" smtClean="0"/>
              <a:t>其实没指明</a:t>
            </a:r>
            <a:r>
              <a:rPr lang="en-US" altLang="zh-CN" b="1" dirty="0" smtClean="0"/>
              <a:t>element</a:t>
            </a:r>
            <a:r>
              <a:rPr lang="zh-CN" altLang="en-US" b="1" dirty="0" smtClean="0"/>
              <a:t>内部的数据结构的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解析</a:t>
            </a:r>
            <a:r>
              <a:rPr lang="en-US" altLang="zh-CN" b="1" dirty="0" smtClean="0"/>
              <a:t>Input Element </a:t>
            </a:r>
            <a:r>
              <a:rPr lang="en-US" altLang="zh-CN" b="1" dirty="0" err="1" smtClean="0"/>
              <a:t>Desc</a:t>
            </a:r>
            <a:r>
              <a:rPr lang="zh-CN" altLang="en-US" b="1" dirty="0" smtClean="0"/>
              <a:t>，讲述中要强调</a:t>
            </a:r>
            <a:r>
              <a:rPr lang="en-US" altLang="zh-CN" b="1" dirty="0" smtClean="0"/>
              <a:t>Input Layout </a:t>
            </a:r>
            <a:r>
              <a:rPr lang="zh-CN" altLang="en-US" b="1" dirty="0" smtClean="0"/>
              <a:t>的对应关系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解析</a:t>
            </a:r>
            <a:r>
              <a:rPr lang="en-US" altLang="zh-CN" b="1" dirty="0" smtClean="0"/>
              <a:t>VS</a:t>
            </a:r>
            <a:r>
              <a:rPr lang="zh-CN" altLang="en-US" b="1" dirty="0" smtClean="0"/>
              <a:t>的输入和输出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14843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</a:t>
            </a:r>
            <a:r>
              <a:rPr lang="en-US" altLang="zh-CN" dirty="0" smtClean="0"/>
              <a:t>vs</a:t>
            </a:r>
            <a:r>
              <a:rPr lang="zh-CN" altLang="en-US" dirty="0" smtClean="0"/>
              <a:t>的算法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虚幻小球为例展示</a:t>
            </a:r>
            <a:r>
              <a:rPr lang="en-US" altLang="zh-CN" dirty="0" smtClean="0"/>
              <a:t>vs</a:t>
            </a:r>
            <a:r>
              <a:rPr lang="zh-CN" altLang="en-US" dirty="0" smtClean="0"/>
              <a:t>变换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看一下</a:t>
            </a:r>
            <a:r>
              <a:rPr lang="en-US" altLang="zh-CN" dirty="0" smtClean="0"/>
              <a:t>MVP</a:t>
            </a:r>
            <a:r>
              <a:rPr lang="zh-CN" altLang="en-US" dirty="0" smtClean="0"/>
              <a:t>的计算</a:t>
            </a:r>
            <a:r>
              <a:rPr lang="en-US" altLang="zh-CN" dirty="0" smtClean="0"/>
              <a:t>V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</a:t>
            </a:r>
            <a:r>
              <a:rPr lang="zh-CN" altLang="en-US" dirty="0" smtClean="0"/>
              <a:t>矩阵是共用的矩阵，所有的模型都需要使用；</a:t>
            </a:r>
            <a:r>
              <a:rPr lang="en-US" altLang="zh-CN" dirty="0" smtClean="0"/>
              <a:t>M</a:t>
            </a:r>
            <a:r>
              <a:rPr lang="zh-CN" altLang="en-US" dirty="0" smtClean="0"/>
              <a:t>是模型自己的矩阵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8896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下面进入下一个部分的内容</a:t>
            </a:r>
            <a:endParaRPr lang="zh-CN" altLang="en-US" dirty="0"/>
          </a:p>
          <a:p>
            <a:endParaRPr lang="en-US" altLang="zh-CN" b="1" dirty="0" smtClean="0"/>
          </a:p>
          <a:p>
            <a:r>
              <a:rPr lang="en-US" altLang="zh-CN" b="1" dirty="0" smtClean="0"/>
              <a:t>1.Vertex Shader </a:t>
            </a:r>
            <a:r>
              <a:rPr lang="zh-CN" altLang="en-US" b="1" dirty="0" smtClean="0"/>
              <a:t>之后有好几个过程；是可选过程；就是说可以没有；</a:t>
            </a:r>
            <a:endParaRPr lang="en-US" altLang="zh-CN" b="1" dirty="0" smtClean="0"/>
          </a:p>
          <a:p>
            <a:r>
              <a:rPr lang="zh-CN" altLang="en-US" b="1" dirty="0" smtClean="0"/>
              <a:t>这几个属于高阶的学习内容；对我们现阶段的学习不影响；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我们现在学习顶点相关的数据处理完下一步干嘛？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19646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右图：三角形覆盖了哪些像素，</a:t>
            </a:r>
            <a:endParaRPr lang="en-US" altLang="zh-CN" dirty="0" smtClean="0"/>
          </a:p>
          <a:p>
            <a:r>
              <a:rPr lang="zh-CN" altLang="en-US" dirty="0" smtClean="0"/>
              <a:t>一个四方块表示一个像素，四方块中心的点表示像素的中心店</a:t>
            </a:r>
            <a:endParaRPr lang="en-US" altLang="zh-CN" dirty="0" smtClean="0"/>
          </a:p>
          <a:p>
            <a:r>
              <a:rPr lang="zh-CN" altLang="en-US" dirty="0" smtClean="0"/>
              <a:t>像素中心位置是否在三角形内</a:t>
            </a:r>
            <a:endParaRPr lang="zh-CN" altLang="en-US" dirty="0"/>
          </a:p>
          <a:p>
            <a:endParaRPr lang="en-US" altLang="zh-CN" b="1" dirty="0" smtClean="0"/>
          </a:p>
          <a:p>
            <a:r>
              <a:rPr lang="zh-CN" altLang="en-US" b="1" dirty="0" smtClean="0"/>
              <a:t>这部分内容是硬件自动做的，不需要我们指定算法和数据；</a:t>
            </a:r>
            <a:endParaRPr lang="en-US" altLang="zh-CN" b="1" dirty="0" smtClean="0"/>
          </a:p>
          <a:p>
            <a:r>
              <a:rPr lang="zh-CN" altLang="en-US" b="1" dirty="0" smtClean="0"/>
              <a:t>需要给渲染管线状态指定一个光栅化的状态配置；</a:t>
            </a:r>
            <a:endParaRPr lang="en-US" altLang="zh-CN" b="1" dirty="0" smtClean="0"/>
          </a:p>
          <a:p>
            <a:r>
              <a:rPr lang="zh-CN" altLang="en-US" b="1" dirty="0" smtClean="0"/>
              <a:t>所以理论性的内容我们这里不多讲了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如果想学习更深的这方面的知识大家可以课下学习，给大家一个参考：</a:t>
            </a:r>
            <a:endParaRPr lang="en-US" altLang="zh-CN" b="1" dirty="0" smtClean="0"/>
          </a:p>
          <a:p>
            <a:r>
              <a:rPr lang="zh-CN" altLang="en-US" b="1" dirty="0" smtClean="0"/>
              <a:t>参考</a:t>
            </a:r>
            <a:endParaRPr lang="en-US" altLang="zh-CN" b="1" dirty="0" smtClean="0"/>
          </a:p>
          <a:p>
            <a:r>
              <a:rPr lang="en-US" altLang="zh-CN" b="1" dirty="0" smtClean="0"/>
              <a:t>https://www.scratchapixel.com/lessons/3d-basic-rendering/rasterization-practical-implementation/rasterization-stage</a:t>
            </a:r>
            <a:br>
              <a:rPr lang="en-US" altLang="zh-CN" b="1" dirty="0" smtClean="0"/>
            </a:br>
            <a:endParaRPr lang="en-US" altLang="zh-CN" b="1" dirty="0" smtClean="0"/>
          </a:p>
          <a:p>
            <a:r>
              <a:rPr lang="zh-CN" altLang="en-US" b="1" dirty="0" smtClean="0"/>
              <a:t>下面我们看一下光栅化的状态指定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19068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这里还是以材质球为例</a:t>
            </a:r>
            <a:endParaRPr lang="en-US" altLang="zh-CN" b="1" dirty="0" smtClean="0"/>
          </a:p>
          <a:p>
            <a:r>
              <a:rPr lang="zh-CN" altLang="en-US" b="1" dirty="0" smtClean="0"/>
              <a:t>的</a:t>
            </a:r>
            <a:r>
              <a:rPr lang="en-US" altLang="zh-CN" b="1" dirty="0" smtClean="0"/>
              <a:t>Normal</a:t>
            </a:r>
            <a:r>
              <a:rPr lang="zh-CN" altLang="en-US" b="1" dirty="0" smtClean="0"/>
              <a:t>属性进行插值；并把结果输出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24078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最后认识一下</a:t>
            </a:r>
            <a:r>
              <a:rPr lang="en-US" altLang="zh-CN" b="1" dirty="0"/>
              <a:t>dx12</a:t>
            </a:r>
            <a:r>
              <a:rPr lang="zh-CN" altLang="en-US" b="1" dirty="0"/>
              <a:t>中的</a:t>
            </a:r>
            <a:r>
              <a:rPr lang="en-US" altLang="zh-CN" b="1" dirty="0"/>
              <a:t>Rasterizer state </a:t>
            </a:r>
            <a:r>
              <a:rPr lang="zh-CN" altLang="en-US" b="1" dirty="0"/>
              <a:t>配置，在</a:t>
            </a:r>
            <a:r>
              <a:rPr lang="en-US" altLang="zh-CN" b="1" dirty="0"/>
              <a:t>pso</a:t>
            </a:r>
            <a:r>
              <a:rPr lang="zh-CN" altLang="en-US" b="1" dirty="0"/>
              <a:t>创建的时候传给</a:t>
            </a:r>
            <a:r>
              <a:rPr lang="en-US" altLang="zh-CN" b="1" dirty="0" err="1" smtClean="0"/>
              <a:t>pso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err="1" smtClean="0"/>
              <a:t>Multisample</a:t>
            </a:r>
            <a:r>
              <a:rPr lang="zh-CN" altLang="en-US" b="1" dirty="0" smtClean="0"/>
              <a:t>直接说抗锯齿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1953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下面说</a:t>
            </a:r>
            <a:r>
              <a:rPr lang="en-US" altLang="zh-CN" dirty="0" smtClean="0"/>
              <a:t>Pixel Shader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发生在光栅化之后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Pixel Shader</a:t>
            </a:r>
            <a:r>
              <a:rPr lang="zh-CN" altLang="en-US" dirty="0" smtClean="0"/>
              <a:t>的阶段需要传进一段运算像素颜色的算法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与</a:t>
            </a:r>
            <a:r>
              <a:rPr lang="en-US" altLang="zh-CN" dirty="0" smtClean="0"/>
              <a:t>VS</a:t>
            </a:r>
            <a:r>
              <a:rPr lang="zh-CN" altLang="en-US" dirty="0" smtClean="0"/>
              <a:t>一样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32604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比如我们拿上面</a:t>
            </a:r>
            <a:r>
              <a:rPr lang="en-US" altLang="zh-CN" b="1" dirty="0" smtClean="0"/>
              <a:t>normal</a:t>
            </a:r>
            <a:r>
              <a:rPr lang="zh-CN" altLang="en-US" b="1" dirty="0" smtClean="0"/>
              <a:t>作为</a:t>
            </a:r>
            <a:r>
              <a:rPr lang="en-US" altLang="zh-CN" b="1" dirty="0" smtClean="0"/>
              <a:t>pixel color </a:t>
            </a:r>
            <a:r>
              <a:rPr lang="zh-CN" altLang="en-US" b="1" dirty="0" smtClean="0"/>
              <a:t>输出的示例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/>
              <a:t>Ps</a:t>
            </a:r>
            <a:r>
              <a:rPr lang="zh-CN" altLang="en-US" b="1" dirty="0" smtClean="0"/>
              <a:t>代码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虚幻小球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解析</a:t>
            </a:r>
            <a:r>
              <a:rPr lang="en-US" altLang="zh-CN" b="1" dirty="0" smtClean="0"/>
              <a:t>PS</a:t>
            </a:r>
            <a:r>
              <a:rPr lang="zh-CN" altLang="en-US" b="1" dirty="0" smtClean="0"/>
              <a:t>的输入和输出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更复杂点后面的可能我们可能需要使用贴图；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这时候用到</a:t>
            </a:r>
            <a:r>
              <a:rPr lang="en-US" altLang="zh-CN" b="1" dirty="0" err="1" smtClean="0"/>
              <a:t>uv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光栅化后像素都会有一个</a:t>
            </a:r>
            <a:r>
              <a:rPr lang="en-US" altLang="zh-CN" b="1" dirty="0" err="1" smtClean="0"/>
              <a:t>uv</a:t>
            </a:r>
            <a:r>
              <a:rPr lang="zh-CN" altLang="en-US" b="1" dirty="0" smtClean="0"/>
              <a:t>值，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通过</a:t>
            </a:r>
            <a:r>
              <a:rPr lang="en-US" altLang="zh-CN" b="1" dirty="0" err="1" smtClean="0"/>
              <a:t>uv</a:t>
            </a:r>
            <a:r>
              <a:rPr lang="zh-CN" altLang="en-US" b="1" dirty="0" smtClean="0"/>
              <a:t>采样贴图；取到像素的值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进行光照计算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输出像素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渲染阶段目前涉及到的还都是这些；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后面有许多复杂的操作；真实感渲染等等技术；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不过都不是我们目前需要了解的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结合虚幻材质编辑器；</a:t>
            </a:r>
            <a:r>
              <a:rPr lang="en-US" altLang="zh-CN" b="1" dirty="0" smtClean="0"/>
              <a:t>base color</a:t>
            </a:r>
            <a:r>
              <a:rPr lang="zh-CN" altLang="en-US" b="1" dirty="0" smtClean="0"/>
              <a:t>，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err="1" smtClean="0"/>
              <a:t>Renderdoc</a:t>
            </a:r>
            <a:r>
              <a:rPr lang="zh-CN" altLang="en-US" b="1" dirty="0" smtClean="0"/>
              <a:t>：观察，顺便讲一下</a:t>
            </a:r>
            <a:r>
              <a:rPr lang="en-US" altLang="zh-CN" b="1" dirty="0" err="1" smtClean="0"/>
              <a:t>renderdoc</a:t>
            </a:r>
            <a:r>
              <a:rPr lang="zh-CN" altLang="en-US" b="1" dirty="0" smtClean="0"/>
              <a:t>的调试过程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86052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结合虚幻材质编辑器；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12995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这是我们的目录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最主要的三个内容：管线关键过程，管线状态，绘制提交</a:t>
            </a:r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zh-CN" altLang="en-US" dirty="0" smtClean="0"/>
              <a:t>下面我们先回顾一下前置知识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90438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下面总结</a:t>
            </a:r>
            <a:r>
              <a:rPr lang="en-US" altLang="zh-CN" dirty="0" smtClean="0"/>
              <a:t>VS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rasterizer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ps</a:t>
            </a:r>
            <a:r>
              <a:rPr lang="zh-CN" altLang="en-US" dirty="0" smtClean="0"/>
              <a:t>三个阶段的数据转换，来说明三个阶段之间的联系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76887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下面我们说一下最后一个阶段：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这个过程的主要目的：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把</a:t>
            </a:r>
            <a:r>
              <a:rPr lang="en-US" altLang="zh-CN" dirty="0" smtClean="0"/>
              <a:t>ps</a:t>
            </a:r>
            <a:r>
              <a:rPr lang="zh-CN" altLang="en-US" dirty="0" smtClean="0"/>
              <a:t>中计算的像素值写入</a:t>
            </a:r>
            <a:r>
              <a:rPr lang="en-US" altLang="zh-CN" dirty="0" smtClean="0"/>
              <a:t>back buffer</a:t>
            </a:r>
            <a:r>
              <a:rPr lang="zh-CN" altLang="en-US" dirty="0" smtClean="0"/>
              <a:t>，当然不是简单的覆盖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如右图所示：需要设置一些策略，。。。。。就是设置</a:t>
            </a:r>
            <a:r>
              <a:rPr lang="en-US" altLang="zh-CN" dirty="0" smtClean="0"/>
              <a:t>merge</a:t>
            </a:r>
            <a:r>
              <a:rPr lang="zh-CN" altLang="en-US" dirty="0" smtClean="0"/>
              <a:t>策略的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525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先讲一个比较简单的</a:t>
            </a:r>
            <a:r>
              <a:rPr lang="en-US" altLang="zh-CN" dirty="0" smtClean="0"/>
              <a:t>merge</a:t>
            </a:r>
            <a:r>
              <a:rPr lang="zh-CN" altLang="en-US" dirty="0" smtClean="0"/>
              <a:t>策略：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depth</a:t>
            </a:r>
            <a:r>
              <a:rPr lang="zh-CN" altLang="en-US" dirty="0" smtClean="0"/>
              <a:t>决定是否覆盖</a:t>
            </a:r>
            <a:r>
              <a:rPr lang="en-US" altLang="zh-CN" dirty="0" smtClean="0"/>
              <a:t>back buffer</a:t>
            </a:r>
            <a:r>
              <a:rPr lang="zh-CN" altLang="en-US" dirty="0" smtClean="0"/>
              <a:t>的像素：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Depth</a:t>
            </a:r>
            <a:r>
              <a:rPr lang="zh-CN" altLang="en-US" dirty="0" smtClean="0"/>
              <a:t>是啥：右图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详细讲图示：注意屏幕中的</a:t>
            </a:r>
            <a:r>
              <a:rPr lang="en-US" altLang="zh-CN" dirty="0" smtClean="0"/>
              <a:t>P</a:t>
            </a:r>
            <a:r>
              <a:rPr lang="zh-CN" altLang="en-US" dirty="0" smtClean="0"/>
              <a:t>点，</a:t>
            </a:r>
            <a:r>
              <a:rPr lang="en-US" altLang="zh-CN" dirty="0" smtClean="0"/>
              <a:t>P1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P3</a:t>
            </a:r>
            <a:r>
              <a:rPr lang="zh-CN" altLang="en-US" dirty="0" smtClean="0"/>
              <a:t>都会写入相同的位置；最后保留在</a:t>
            </a:r>
            <a:r>
              <a:rPr lang="en-US" altLang="zh-CN" dirty="0" smtClean="0"/>
              <a:t>Back Buffer</a:t>
            </a:r>
            <a:r>
              <a:rPr lang="zh-CN" altLang="en-US" dirty="0" smtClean="0"/>
              <a:t>的像素值应该是哪个？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如果视野中物体有前后遮挡关系（绘制不透明物体的时候）；</a:t>
            </a:r>
            <a:r>
              <a:rPr lang="zh-CN" altLang="en-US" b="1" dirty="0" smtClean="0"/>
              <a:t>前后排序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正常的绘制操作</a:t>
            </a:r>
            <a:r>
              <a:rPr lang="en-US" altLang="zh-CN" dirty="0" smtClean="0"/>
              <a:t>depth enable true</a:t>
            </a:r>
            <a:r>
              <a:rPr lang="zh-CN" altLang="en-US" dirty="0" smtClean="0"/>
              <a:t>；</a:t>
            </a:r>
            <a:r>
              <a:rPr lang="en-US" altLang="zh-CN" dirty="0" smtClean="0"/>
              <a:t>depth write mask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all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depth function less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depth test</a:t>
            </a:r>
            <a:r>
              <a:rPr lang="zh-CN" altLang="en-US" dirty="0" smtClean="0"/>
              <a:t>的结果；</a:t>
            </a:r>
            <a:r>
              <a:rPr lang="zh-CN" altLang="en-US" b="1" dirty="0" smtClean="0"/>
              <a:t>该像素只是否覆盖</a:t>
            </a:r>
            <a:r>
              <a:rPr lang="en-US" altLang="zh-CN" b="1" dirty="0" smtClean="0"/>
              <a:t>back buffer</a:t>
            </a:r>
            <a:r>
              <a:rPr lang="zh-CN" altLang="en-US" b="1" dirty="0" smtClean="0"/>
              <a:t>（没有中间的状态）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depth enable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会怎么样？（绘制前排序）</a:t>
            </a: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05224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除</a:t>
            </a:r>
            <a:r>
              <a:rPr lang="en-US" altLang="zh-CN" dirty="0" smtClean="0"/>
              <a:t>depth</a:t>
            </a:r>
            <a:r>
              <a:rPr lang="zh-CN" altLang="en-US" dirty="0" smtClean="0"/>
              <a:t>之外我们这里再说一个</a:t>
            </a:r>
            <a:r>
              <a:rPr lang="en-US" altLang="zh-CN" dirty="0" smtClean="0"/>
              <a:t>Blend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拿烟雾效果来说：右上角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目前的烟雾效果；</a:t>
            </a:r>
            <a:r>
              <a:rPr lang="zh-CN" altLang="en-US" b="1" dirty="0" smtClean="0"/>
              <a:t>绘制的大的透明片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83721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1.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学习了以上内容后；我们把管线的各基础阶段和所需的基础数据了解的差不多</a:t>
            </a: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2. 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但还不能直接就绘制；绘制还需要准备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PSO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；</a:t>
            </a:r>
          </a:p>
          <a:p>
            <a:pPr lvl="0">
              <a:buSzPct val="25000"/>
            </a:pP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单独拿出来一章是因为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dx11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没有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pso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的概念；所有的状态对象都是散列的；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dx12 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统一了之后也有一些体现先进性的东西</a:t>
            </a: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跟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pipeline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的图对应</a:t>
            </a: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https://docs.microsoft.com/en-us/windows/win32/direct3d12/managing-graphics-pipeline-state-in-direct3d-12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34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11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就着这张图回顾一下刚才讲的内容。。。</a:t>
            </a:r>
            <a:endParaRPr lang="en-US" altLang="zh-CN" b="1" dirty="0" smtClean="0"/>
          </a:p>
          <a:p>
            <a:r>
              <a:rPr lang="zh-CN" altLang="en-US" b="1" dirty="0" smtClean="0"/>
              <a:t>总结上面的几个过程</a:t>
            </a:r>
            <a:endParaRPr lang="en-US" altLang="zh-CN" b="1" dirty="0" smtClean="0"/>
          </a:p>
          <a:p>
            <a:endParaRPr lang="zh-CN" altLang="en-US" b="1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结合上面介绍过的</a:t>
            </a:r>
            <a:r>
              <a:rPr lang="en-US" altLang="zh-CN" dirty="0" smtClean="0"/>
              <a:t>rasterizer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blend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depth stencil 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inputlayout</a:t>
            </a:r>
            <a:r>
              <a:rPr lang="zh-CN" altLang="en-US" dirty="0" smtClean="0"/>
              <a:t>等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统一称为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graphics pipeline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state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；比如：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Rasterizer state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blend state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depth stencil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topology type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</a:t>
            </a:r>
            <a:r>
              <a:rPr lang="en-US" altLang="zh-CN" dirty="0" err="1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shaders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，等</a:t>
            </a:r>
          </a:p>
          <a:p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Dx12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的管线通过使用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把各个状态归到一个绘制时不可变的状态对象上，</a:t>
            </a:r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在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Create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的时候即完成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Finalize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，在绘制状态切换的时候硬件和驱动能够立即把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转换成硬件使用的指令或者状态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放批注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)</a:t>
            </a:r>
          </a:p>
          <a:p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强调一下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切换，绘制不同类型的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draw call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（不同的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pass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），使用不同的管线状态</a:t>
            </a:r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r>
              <a:rPr lang="en-US" altLang="zh-CN" b="0" dirty="0" err="1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Renderdoc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可以再看一下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pipeline state</a:t>
            </a: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79874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在绘制之前必须要设置管线状态</a:t>
            </a:r>
          </a:p>
          <a:p>
            <a:r>
              <a:rPr lang="zh-CN" altLang="en-US" dirty="0" smtClean="0"/>
              <a:t>结合上面介绍过的</a:t>
            </a:r>
            <a:r>
              <a:rPr lang="en-US" altLang="zh-CN" dirty="0" smtClean="0"/>
              <a:t>rasterizer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blend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depth stencil 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inputlayout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讲到这呢，我们绘制前的准备工作算是完成了；下面的部分就是绘制提交：</a:t>
            </a:r>
            <a:r>
              <a:rPr lang="zh-CN" altLang="en-US" b="1" dirty="0" smtClean="0"/>
              <a:t>每帧都会执行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299367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37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1886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1. </a:t>
            </a:r>
            <a:r>
              <a:rPr lang="zh-CN" altLang="en-US" dirty="0" smtClean="0"/>
              <a:t>介绍基础绘制；承接上面的内容；确保到本页，听众能完成一个基础模型的绘制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2. </a:t>
            </a:r>
            <a:r>
              <a:rPr lang="zh-CN" altLang="en-US" dirty="0" smtClean="0"/>
              <a:t>下面的内容在简单绘制流程的基础上改进，便于理解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8877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/>
              <a:t>重点讲</a:t>
            </a: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理解</a:t>
            </a:r>
            <a:r>
              <a:rPr lang="en-US" altLang="zh-CN" dirty="0" smtClean="0"/>
              <a:t>D3D12 </a:t>
            </a:r>
            <a:r>
              <a:rPr lang="zh-CN" altLang="en-US" dirty="0" smtClean="0"/>
              <a:t>的重要改变具体体现在记录</a:t>
            </a:r>
            <a:r>
              <a:rPr lang="en-US" altLang="zh-CN" dirty="0" smtClean="0"/>
              <a:t>command list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command </a:t>
            </a:r>
            <a:r>
              <a:rPr lang="en-US" altLang="zh-CN" dirty="0" err="1" smtClean="0"/>
              <a:t>quque</a:t>
            </a:r>
            <a:r>
              <a:rPr lang="en-US" altLang="zh-CN" dirty="0" smtClean="0"/>
              <a:t> </a:t>
            </a:r>
            <a:r>
              <a:rPr lang="zh-CN" altLang="en-US" dirty="0" smtClean="0"/>
              <a:t>存储指令，提交指令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2400" dirty="0" smtClean="0"/>
              <a:t>https://docs.microsoft.com/en-us/windows/win32/direct3d12/command-queues-and-command-lists</a:t>
            </a: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endParaRPr lang="en-US" altLang="zh-CN" sz="2400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上面所述的大部分渲染命令均可通过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上的接口调用实现（各接口具体定义请参考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DirectX 12 SDK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d3d12.h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头文件，查看其中的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ID3D12GraphicsCommandList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接口声明）。而为了把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提交给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去执行，我们需要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Queue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对象。在这里，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Queue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主要负责提交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，并且同步后者的执行。以下代码演示了如何创建一个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并且通过它来记录渲染命令，最后由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Queue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提交这些命令。 </a:t>
            </a:r>
            <a:endParaRPr lang="zh-CN" altLang="en-US" sz="2400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5613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55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执行和同步机制，最简单的同步</a:t>
            </a:r>
          </a:p>
          <a:p>
            <a:endParaRPr lang="zh-CN" altLang="en-US" b="1" dirty="0" smtClean="0"/>
          </a:p>
          <a:p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同时执行任务，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的任务是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上发起的，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需要知道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工作的进展；要知道发送的工作是否完成；</a:t>
            </a:r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最简单的理解，如果不知道会怎么办，在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负荷非常大的情况下，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依然不会调整发送绘制指令的策略；导致绘制出问题，</a:t>
            </a:r>
          </a:p>
          <a:p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创建</a:t>
            </a:r>
            <a:r>
              <a:rPr lang="en-US" altLang="zh-CN" dirty="0" smtClean="0"/>
              <a:t>command list </a:t>
            </a:r>
            <a:r>
              <a:rPr lang="zh-CN" altLang="en-US" dirty="0" smtClean="0"/>
              <a:t>过程，记录的过程以及执行，同步， </a:t>
            </a:r>
            <a:r>
              <a:rPr lang="en-US" altLang="zh-CN" dirty="0" smtClean="0"/>
              <a:t>command queue signal</a:t>
            </a:r>
            <a:r>
              <a:rPr lang="zh-CN" altLang="en-US" dirty="0" smtClean="0"/>
              <a:t>同步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1939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1286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76227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02314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只看目录可能有点迷糊，为了让大家有一个全局的关系理解，之前的课程大家了解了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的大致情况；这个是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的管线流程图，</a:t>
            </a:r>
            <a:r>
              <a:rPr lang="zh-CN" altLang="en-US" b="1" dirty="0" smtClean="0"/>
              <a:t>在流程图的基础上标出今天的主要课程内容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/>
              <a:t>观察：大家反应，是否都认识了这个图里的内容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解释：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右边的渲染管线的流程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左边是输入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右边是输出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/>
              <a:t>每个</a:t>
            </a:r>
            <a:r>
              <a:rPr lang="en-US" altLang="zh-CN" b="1" dirty="0" err="1" smtClean="0"/>
              <a:t>drawcall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走一遍管线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19631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这边是渲染管线初始化的一些内容</a:t>
            </a:r>
            <a:endParaRPr lang="en-US" altLang="zh-CN" dirty="0" smtClean="0"/>
          </a:p>
          <a:p>
            <a:r>
              <a:rPr lang="zh-CN" altLang="en-US" dirty="0" smtClean="0"/>
              <a:t>这里就不细讲了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3390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今天的主要内容：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详细的介绍基础的管线步骤（非必要的不讲，图上指一下）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还有：</a:t>
            </a:r>
          </a:p>
          <a:p>
            <a:pPr marL="0" indent="0">
              <a:buNone/>
            </a:pPr>
            <a:r>
              <a:rPr lang="zh-CN" altLang="en-US" baseline="0" dirty="0" smtClean="0"/>
              <a:t>管线状态</a:t>
            </a:r>
            <a:r>
              <a:rPr lang="en-US" altLang="zh-CN" baseline="0" dirty="0" smtClean="0"/>
              <a:t>PSO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dirty="0" smtClean="0"/>
              <a:t>管线命令提交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下面就进入我们的正式内容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4197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8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413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这里就是我们这部分主要讲的内容：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这几个过程构成渲染管线的最基础流程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不管是</a:t>
            </a:r>
            <a:r>
              <a:rPr lang="en-US" altLang="zh-CN" b="1" dirty="0" smtClean="0">
                <a:solidFill>
                  <a:srgbClr val="FF0000"/>
                </a:solidFill>
              </a:rPr>
              <a:t>dx9,10,11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12</a:t>
            </a: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当然不包括光线追踪的管线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下面我们就一一梳理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每个</a:t>
            </a:r>
            <a:r>
              <a:rPr lang="en-US" altLang="zh-CN" b="1" dirty="0" smtClean="0">
                <a:solidFill>
                  <a:srgbClr val="FF0000"/>
                </a:solidFill>
              </a:rPr>
              <a:t>DC</a:t>
            </a:r>
            <a:r>
              <a:rPr lang="zh-CN" altLang="en-US" b="1" dirty="0" smtClean="0">
                <a:solidFill>
                  <a:srgbClr val="FF0000"/>
                </a:solidFill>
              </a:rPr>
              <a:t>，每个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DrawIndex</a:t>
            </a:r>
            <a:r>
              <a:rPr lang="zh-CN" altLang="en-US" b="1" dirty="0" smtClean="0">
                <a:solidFill>
                  <a:srgbClr val="FF0000"/>
                </a:solidFill>
              </a:rPr>
              <a:t>或者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DrawIndexInstance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都会走一遍基础的绘制流程 </a:t>
            </a:r>
            <a:r>
              <a:rPr lang="en-US" altLang="zh-CN" b="1" dirty="0" smtClean="0">
                <a:solidFill>
                  <a:srgbClr val="FF0000"/>
                </a:solidFill>
              </a:rPr>
              <a:t>VS</a:t>
            </a:r>
            <a:r>
              <a:rPr lang="zh-CN" altLang="en-US" b="1" dirty="0" smtClean="0">
                <a:solidFill>
                  <a:srgbClr val="FF0000"/>
                </a:solidFill>
              </a:rPr>
              <a:t>针对所有的改模型顶点，</a:t>
            </a:r>
            <a:r>
              <a:rPr lang="en-US" altLang="zh-CN" b="1" dirty="0" smtClean="0">
                <a:solidFill>
                  <a:srgbClr val="FF0000"/>
                </a:solidFill>
              </a:rPr>
              <a:t>PS</a:t>
            </a:r>
            <a:r>
              <a:rPr lang="zh-CN" altLang="en-US" b="1" dirty="0" smtClean="0">
                <a:solidFill>
                  <a:srgbClr val="FF0000"/>
                </a:solidFill>
              </a:rPr>
              <a:t>针对屏幕尚上模型副盖的像素点（管线和绘制的关系说清楚：）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6911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Segoe UI Light" panose="020B0502040204020203" charset="0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Segoe UI Light" panose="020B0502040204020203" charset="0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Segoe UI Light" panose="020B0502040204020203" charset="0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rasterization-stag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irect3d12/direct3d-12-graphic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</a:t>
            </a:r>
            <a:r>
              <a:rPr lang="en-US" altLang="zh-CN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杨璟</a:t>
            </a:r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昭</a:t>
            </a:r>
            <a:endParaRPr lang="zh-CN" sz="6400" dirty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2202873" y="8793235"/>
            <a:ext cx="19978254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深入</a:t>
            </a: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Dx12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绘制一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Input Assemble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IA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）作用描述：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读取几何数据（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Geometric Data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组装几何体（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Geometric Primitive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435445" y="2749550"/>
            <a:ext cx="3436620" cy="470535"/>
          </a:xfrm>
          <a:prstGeom prst="rect">
            <a:avLst/>
          </a:prstGeom>
          <a:solidFill>
            <a:srgbClr val="7030A0">
              <a:alpha val="6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PrimitiveTopologyType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Helvetica"/>
              <a:sym typeface="Helvetica Light"/>
            </a:endParaRPr>
          </a:p>
        </p:txBody>
      </p:sp>
      <p:sp>
        <p:nvSpPr>
          <p:cNvPr id="20" name="左中括号 19"/>
          <p:cNvSpPr/>
          <p:nvPr/>
        </p:nvSpPr>
        <p:spPr>
          <a:xfrm>
            <a:off x="19288125" y="1744345"/>
            <a:ext cx="168910" cy="1178560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18249900" y="2352040"/>
            <a:ext cx="1022985" cy="254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68650" y="2971800"/>
            <a:ext cx="2381250" cy="923925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435445" y="2131060"/>
            <a:ext cx="3436620" cy="470535"/>
          </a:xfrm>
          <a:prstGeom prst="rect">
            <a:avLst/>
          </a:prstGeom>
          <a:solidFill>
            <a:srgbClr val="7030A0">
              <a:alpha val="6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Vertex Buffer</a:t>
            </a:r>
          </a:p>
        </p:txBody>
      </p:sp>
      <p:sp>
        <p:nvSpPr>
          <p:cNvPr id="28" name="矩形 27"/>
          <p:cNvSpPr/>
          <p:nvPr/>
        </p:nvSpPr>
        <p:spPr>
          <a:xfrm>
            <a:off x="19457035" y="1553210"/>
            <a:ext cx="3436620" cy="470535"/>
          </a:xfrm>
          <a:prstGeom prst="rect">
            <a:avLst/>
          </a:prstGeom>
          <a:solidFill>
            <a:srgbClr val="7030A0">
              <a:alpha val="6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Index Buffer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8717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模型表示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三角形表示模型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顶点位置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索引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其他顶点信息（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uv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等）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39323" y="9616758"/>
            <a:ext cx="348170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Hello Triangle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三角形绘制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3640" y="2485300"/>
            <a:ext cx="7466666" cy="697562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8717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模型数据表示（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Vertex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Position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Uv</a:t>
            </a:r>
            <a:r>
              <a:rPr lang="zh-CN" altLang="en-US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（可选）</a:t>
            </a:r>
            <a:endParaRPr lang="en-US" altLang="zh-CN" b="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（可选）</a:t>
            </a:r>
            <a:endParaRPr lang="en-US" altLang="zh-CN" b="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（可选）</a:t>
            </a:r>
            <a:endParaRPr lang="zh-CN" altLang="en-US" b="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1190" y="3608705"/>
            <a:ext cx="4773930" cy="1417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1190" y="5026025"/>
            <a:ext cx="9738995" cy="20878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600555" y="7093585"/>
            <a:ext cx="240157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顶点表示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718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模型数据表示（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Index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整型数组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内容指向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Vertex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数组的顶点序号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每连续的三个表示一个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Triangle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Triangle List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Topology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6525" y="5609590"/>
            <a:ext cx="7858760" cy="21793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241645" y="7999095"/>
            <a:ext cx="240157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索引表示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60725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模型拓扑表示（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Primitive Topology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Point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Line List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Line Strip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Triangle List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Triangle Strip</a:t>
            </a:r>
          </a:p>
          <a:p>
            <a:pPr marL="571500" indent="-571500">
              <a:lnSpc>
                <a:spcPct val="150000"/>
              </a:lnSpc>
              <a:spcBef>
                <a:spcPts val="1200"/>
              </a:spcBef>
              <a:buNone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190" y="736600"/>
            <a:ext cx="9782810" cy="112756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601190" y="12012508"/>
            <a:ext cx="542925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a. Point List	b. Line Strip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c. Line List	d. Triangle Strip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66890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Resrouce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的形式上传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GPU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Default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：只能访问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显存，普遍使用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Upload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：访问内存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+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显存，性能低；作为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Intermediate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571500" lvl="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执行计算时通过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View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访问数据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Vertex Buffer View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Index Buffer View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464" y="9194165"/>
            <a:ext cx="9741535" cy="23863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600555" y="7979410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Resource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创建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601190" y="11580495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View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创建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554" y="1585510"/>
            <a:ext cx="9783445" cy="628141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256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运行时绘制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Buffer View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Index Buffer View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设置拓扑结构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Draw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903" y="8995410"/>
            <a:ext cx="9813290" cy="2016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953703" y="11105948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运行时绘制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7893" y="3034895"/>
            <a:ext cx="8240470" cy="48306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633983" y="7959927"/>
            <a:ext cx="5921217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虚幻引擎材质球示例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5" name="The Picture slide"/>
          <p:cNvSpPr txBox="1"/>
          <p:nvPr/>
        </p:nvSpPr>
        <p:spPr>
          <a:xfrm>
            <a:off x="2426713" y="3609110"/>
            <a:ext cx="11521373" cy="487312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理解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上执行的一段程序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代码编写（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hlsl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语法）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编译（D3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DCompileFromFile，离线编译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设置到渲染管线里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2624111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5" name="The Picture slide"/>
          <p:cNvSpPr txBox="1"/>
          <p:nvPr/>
        </p:nvSpPr>
        <p:spPr>
          <a:xfrm>
            <a:off x="2426713" y="3609110"/>
            <a:ext cx="11521373" cy="29033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</a:p>
          <a:p>
            <a:pPr marL="1943100" lvl="2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材质编辑器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943100" lvl="2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文件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49" y="590550"/>
            <a:ext cx="10386451" cy="4819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119633" y="5521527"/>
            <a:ext cx="5921217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虚幻引擎材质球及默认材质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0962" y="6743700"/>
            <a:ext cx="7177088" cy="4745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202865" y="11637023"/>
            <a:ext cx="5921217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虚幻引擎生成的</a:t>
            </a:r>
            <a:r>
              <a:rPr lang="en-US" altLang="zh-CN" sz="240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shader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667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5" name="The Picture slide"/>
          <p:cNvSpPr txBox="1"/>
          <p:nvPr/>
        </p:nvSpPr>
        <p:spPr>
          <a:xfrm>
            <a:off x="2426713" y="3609110"/>
            <a:ext cx="11521373" cy="38882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Shader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上执行，作用在顶点数据上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输入时的顶点数据在模型本地空间，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3D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空间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计算结果在投影空间</a:t>
            </a:r>
          </a:p>
        </p:txBody>
      </p:sp>
      <p:pic>
        <p:nvPicPr>
          <p:cNvPr id="7" name="图片 6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450685" y="2734765"/>
            <a:ext cx="3437255" cy="4705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Vertex Shader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18185765" y="3347720"/>
            <a:ext cx="971550" cy="1460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03880" y="4079240"/>
            <a:ext cx="2428875" cy="817880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451320" y="3493452"/>
            <a:ext cx="3436620" cy="47053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InputLayout</a:t>
            </a:r>
          </a:p>
        </p:txBody>
      </p:sp>
      <p:sp>
        <p:nvSpPr>
          <p:cNvPr id="29" name="左中括号 28"/>
          <p:cNvSpPr/>
          <p:nvPr/>
        </p:nvSpPr>
        <p:spPr>
          <a:xfrm>
            <a:off x="19211290" y="2996565"/>
            <a:ext cx="239395" cy="732155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24154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4633949" y="3321933"/>
            <a:ext cx="7104888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Objectives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10" name="The Picture slide"/>
          <p:cNvSpPr txBox="1"/>
          <p:nvPr/>
        </p:nvSpPr>
        <p:spPr>
          <a:xfrm>
            <a:off x="2724912" y="4942320"/>
            <a:ext cx="10018630" cy="71352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掌握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管线基础流程，以及相应的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编程和数据组织。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掌握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绘制提交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的方式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预习内容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龙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书第五，六章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官方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DirectX12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文档（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 in Direct3D 12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部分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zh-CN" altLang="en-US" sz="3200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85" y="3085465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155" y="6304915"/>
            <a:ext cx="8476615" cy="61956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107275" y="11884025"/>
            <a:ext cx="343916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相机空间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+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屏幕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Project</a:t>
            </a:r>
          </a:p>
        </p:txBody>
      </p:sp>
      <p:sp>
        <p:nvSpPr>
          <p:cNvPr id="15" name="The Picture slide"/>
          <p:cNvSpPr txBox="1"/>
          <p:nvPr/>
        </p:nvSpPr>
        <p:spPr>
          <a:xfrm>
            <a:off x="2426713" y="3609110"/>
            <a:ext cx="11521373" cy="68428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变换计算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模型空间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世界空间（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世界空间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相机空间（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相机空间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投影空间（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其他计算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蒙皮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WPO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中实现为例）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1" name="图片 10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0790" y="1030605"/>
            <a:ext cx="8475980" cy="5149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78125" y="5449570"/>
            <a:ext cx="389636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模型空间，世界空间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0715625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sp>
        <p:nvSpPr>
          <p:cNvPr id="15" name="The Picture slide"/>
          <p:cNvSpPr txBox="1"/>
          <p:nvPr/>
        </p:nvSpPr>
        <p:spPr>
          <a:xfrm>
            <a:off x="2426713" y="3609110"/>
            <a:ext cx="11521373" cy="38882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Input Layout</a:t>
            </a:r>
          </a:p>
          <a:p>
            <a:pPr marL="14859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描述顶点的数据结构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与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中顶点数据结构对应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创建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的时候设置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1" name="图片 10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135031" y="6467410"/>
            <a:ext cx="38011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虚幻材质球顶点结构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30381" y="9784167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Input Layout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定义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4337" y="1722220"/>
            <a:ext cx="4938713" cy="45498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2831" y="8096250"/>
            <a:ext cx="11815419" cy="16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41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3660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sp>
        <p:nvSpPr>
          <p:cNvPr id="15" name="The Picture slide"/>
          <p:cNvSpPr txBox="1"/>
          <p:nvPr/>
        </p:nvSpPr>
        <p:spPr>
          <a:xfrm>
            <a:off x="2426713" y="3609110"/>
            <a:ext cx="11521373" cy="29033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实现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MVP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计算，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Constant Buffer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上传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变换部分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354231" y="11629960"/>
            <a:ext cx="38011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虚幻材质球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VS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计算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0" y="7788123"/>
            <a:ext cx="6810094" cy="35799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1899" y="3848100"/>
            <a:ext cx="8428567" cy="16764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954181" y="5658157"/>
            <a:ext cx="38011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MVP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计算和上传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概述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根据顶点信息，计算屏幕上像素的信息</a:t>
            </a:r>
          </a:p>
          <a:p>
            <a:pPr marL="10287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硬件自动处理过程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为后面的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做准备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435445" y="8911590"/>
            <a:ext cx="3437255" cy="470535"/>
          </a:xfrm>
          <a:prstGeom prst="rect">
            <a:avLst/>
          </a:prstGeom>
          <a:solidFill>
            <a:srgbClr val="7030A0">
              <a:alpha val="65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Rasterizer State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18211800" y="9145270"/>
            <a:ext cx="1161415" cy="317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36900" y="9728200"/>
            <a:ext cx="2346325" cy="257429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54732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原理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三角形覆盖的</a:t>
            </a: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范围，覆盖了哪些像素</a:t>
            </a:r>
            <a:endParaRPr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Scan Line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Edge Function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算法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根据屏幕范围计算屏幕中像素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的顶点属性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顶点属性插值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更多内容参考：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The Rasterization Stage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894038" y="8703308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光栅化原理示例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026" y="3519390"/>
            <a:ext cx="5696614" cy="51839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插值示例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中添加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属性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光栅化过程对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进行插值，保存为像素的属性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中使用像素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作为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输出</a:t>
            </a: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915" y="5829300"/>
            <a:ext cx="8848725" cy="68605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325340" y="12756515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Normal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插值结果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7915" y="685800"/>
            <a:ext cx="8848725" cy="5143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RasterizerState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时配置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FillMode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CullMode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FrontCounterClockWise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DepthClipEnable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MultiSampleEnable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045940" y="5979160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RaseterizerState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925" y="1702435"/>
            <a:ext cx="9438005" cy="40551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5025" y="7247998"/>
            <a:ext cx="9371602" cy="463825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061951" y="11985314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Solid Wireframe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对比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94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接收光栅化后的像素属性（输入）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在此基础上对像素进行着色计算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输出：像素颜色值</a:t>
            </a: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7" name="图片 6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416395" y="10097135"/>
            <a:ext cx="3455670" cy="4705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Pixel Shader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18199100" y="10330815"/>
            <a:ext cx="1161415" cy="317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36900" y="10718483"/>
            <a:ext cx="2346325" cy="162000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作为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输出的示例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UV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，贴图采样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光照计算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3640" y="6419255"/>
            <a:ext cx="7175410" cy="55631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658590" y="5670233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Normal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作为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输出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043584" y="12146279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Normal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作为输出结果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3640" y="1185242"/>
            <a:ext cx="7175410" cy="418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844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中的体现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9979" y="2693143"/>
            <a:ext cx="6067425" cy="62009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754816" y="9269729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UE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材质输入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102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4578781" y="3321933"/>
            <a:ext cx="7104888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Contents</a:t>
            </a:r>
          </a:p>
        </p:txBody>
      </p:sp>
      <p:sp>
        <p:nvSpPr>
          <p:cNvPr id="10" name="The Picture slide"/>
          <p:cNvSpPr txBox="1"/>
          <p:nvPr/>
        </p:nvSpPr>
        <p:spPr>
          <a:xfrm>
            <a:off x="2724912" y="4942320"/>
            <a:ext cx="1001863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渲染流程和管线初始化（前置知识）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管线关键过程（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Key Stage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管线状态（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Pipeline State 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绘制提交（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sp>
        <p:nvSpPr>
          <p:cNvPr id="8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00985" y="3085465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箭头连接符 14"/>
          <p:cNvCxnSpPr>
            <a:endCxn id="3" idx="0"/>
          </p:cNvCxnSpPr>
          <p:nvPr/>
        </p:nvCxnSpPr>
        <p:spPr>
          <a:xfrm>
            <a:off x="18564225" y="2733772"/>
            <a:ext cx="0" cy="1508211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874263" y="3954550"/>
            <a:ext cx="11521373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梳理三个阶段的数据转换流程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VertexInput</a:t>
            </a:r>
            <a:r>
              <a:rPr lang="zh-CN" altLang="en-US" b="1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VertexOutput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VertexOutput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VertexOutput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Pixel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）</a:t>
            </a:r>
            <a:endParaRPr lang="zh-CN" altLang="en-US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VertexOutput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→</a:t>
            </a:r>
            <a:r>
              <a:rPr lang="en-US" altLang="zh-CN" b="1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Color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Pixel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）</a:t>
            </a:r>
            <a:endParaRPr lang="zh-CN" altLang="en-US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183100" y="4241983"/>
            <a:ext cx="2762250" cy="5950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Vertex Shader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183100" y="6089833"/>
            <a:ext cx="2762250" cy="5950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Rasterizer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183100" y="7955154"/>
            <a:ext cx="2762250" cy="5950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Pixel Shader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19" name="直接箭头连接符 18"/>
          <p:cNvCxnSpPr>
            <a:endCxn id="13" idx="0"/>
          </p:cNvCxnSpPr>
          <p:nvPr/>
        </p:nvCxnSpPr>
        <p:spPr>
          <a:xfrm>
            <a:off x="18564225" y="4837018"/>
            <a:ext cx="0" cy="1252815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箭头连接符 20"/>
          <p:cNvCxnSpPr/>
          <p:nvPr/>
        </p:nvCxnSpPr>
        <p:spPr>
          <a:xfrm>
            <a:off x="18567400" y="6684868"/>
            <a:ext cx="0" cy="1252815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箭头连接符 21"/>
          <p:cNvCxnSpPr/>
          <p:nvPr/>
        </p:nvCxnSpPr>
        <p:spPr>
          <a:xfrm>
            <a:off x="18564225" y="8550189"/>
            <a:ext cx="0" cy="1252815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箭头连接符 22"/>
          <p:cNvCxnSpPr>
            <a:endCxn id="3" idx="1"/>
          </p:cNvCxnSpPr>
          <p:nvPr/>
        </p:nvCxnSpPr>
        <p:spPr>
          <a:xfrm>
            <a:off x="16817340" y="4539499"/>
            <a:ext cx="365760" cy="2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文本框 25"/>
          <p:cNvSpPr txBox="1"/>
          <p:nvPr/>
        </p:nvSpPr>
        <p:spPr>
          <a:xfrm>
            <a:off x="15136298" y="4281872"/>
            <a:ext cx="1686551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VertexInput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205146" y="4305271"/>
            <a:ext cx="2010401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VertexOutput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cxnSp>
        <p:nvCxnSpPr>
          <p:cNvPr id="30" name="肘形连接符 29"/>
          <p:cNvCxnSpPr>
            <a:endCxn id="13" idx="1"/>
          </p:cNvCxnSpPr>
          <p:nvPr/>
        </p:nvCxnSpPr>
        <p:spPr>
          <a:xfrm rot="10800000" flipV="1">
            <a:off x="17183100" y="5537303"/>
            <a:ext cx="3022046" cy="850047"/>
          </a:xfrm>
          <a:prstGeom prst="bentConnector3">
            <a:avLst>
              <a:gd name="adj1" fmla="val 107564"/>
            </a:avLst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连接符 33"/>
          <p:cNvCxnSpPr>
            <a:stCxn id="3" idx="3"/>
          </p:cNvCxnSpPr>
          <p:nvPr/>
        </p:nvCxnSpPr>
        <p:spPr>
          <a:xfrm>
            <a:off x="19945350" y="4539501"/>
            <a:ext cx="259796" cy="9500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连接符 34"/>
          <p:cNvCxnSpPr/>
          <p:nvPr/>
        </p:nvCxnSpPr>
        <p:spPr>
          <a:xfrm>
            <a:off x="20208865" y="4549001"/>
            <a:ext cx="0" cy="972769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肘形连接符 42"/>
          <p:cNvCxnSpPr/>
          <p:nvPr/>
        </p:nvCxnSpPr>
        <p:spPr>
          <a:xfrm rot="10800000" flipV="1">
            <a:off x="17183102" y="7375651"/>
            <a:ext cx="3022045" cy="860788"/>
          </a:xfrm>
          <a:prstGeom prst="bentConnector3">
            <a:avLst>
              <a:gd name="adj1" fmla="val 107742"/>
            </a:avLst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接连接符 43"/>
          <p:cNvCxnSpPr/>
          <p:nvPr/>
        </p:nvCxnSpPr>
        <p:spPr>
          <a:xfrm>
            <a:off x="19945349" y="6388589"/>
            <a:ext cx="259797" cy="6528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接连接符 44"/>
          <p:cNvCxnSpPr/>
          <p:nvPr/>
        </p:nvCxnSpPr>
        <p:spPr>
          <a:xfrm>
            <a:off x="20205146" y="6387350"/>
            <a:ext cx="0" cy="972769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文本框 45"/>
          <p:cNvSpPr txBox="1"/>
          <p:nvPr/>
        </p:nvSpPr>
        <p:spPr>
          <a:xfrm>
            <a:off x="20324447" y="6453106"/>
            <a:ext cx="2010401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kumimoji="0" lang="en-US" altLang="zh-CN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VertexOutput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Pixel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324447" y="7708933"/>
            <a:ext cx="2010401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Color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Pixel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19952018" y="8274895"/>
            <a:ext cx="365760" cy="2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文本框 55"/>
          <p:cNvSpPr txBox="1"/>
          <p:nvPr/>
        </p:nvSpPr>
        <p:spPr>
          <a:xfrm>
            <a:off x="16265248" y="10050448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数据转换流程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03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Output Merge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0385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Write Color into Back Buffer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将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的计算结果写入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Back Buffer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根据不同的功能需求，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混合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策略不同</a:t>
            </a: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9435445" y="10874375"/>
            <a:ext cx="3437255" cy="470535"/>
          </a:xfrm>
          <a:prstGeom prst="rect">
            <a:avLst/>
          </a:prstGeom>
          <a:solidFill>
            <a:srgbClr val="7030A0">
              <a:alpha val="65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Blend State</a:t>
            </a:r>
          </a:p>
        </p:txBody>
      </p:sp>
      <p:sp>
        <p:nvSpPr>
          <p:cNvPr id="18" name="矩形 17"/>
          <p:cNvSpPr/>
          <p:nvPr/>
        </p:nvSpPr>
        <p:spPr>
          <a:xfrm>
            <a:off x="19435445" y="11626850"/>
            <a:ext cx="3437255" cy="470535"/>
          </a:xfrm>
          <a:prstGeom prst="rect">
            <a:avLst/>
          </a:prstGeom>
          <a:solidFill>
            <a:srgbClr val="7030A0">
              <a:alpha val="65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DepthStencil State</a:t>
            </a:r>
          </a:p>
        </p:txBody>
      </p:sp>
      <p:sp>
        <p:nvSpPr>
          <p:cNvPr id="25" name="左中括号 24"/>
          <p:cNvSpPr/>
          <p:nvPr/>
        </p:nvSpPr>
        <p:spPr>
          <a:xfrm>
            <a:off x="19335115" y="11069320"/>
            <a:ext cx="97155" cy="777240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6" name="直接箭头连接符 25"/>
          <p:cNvCxnSpPr>
            <a:stCxn id="25" idx="1"/>
          </p:cNvCxnSpPr>
          <p:nvPr/>
        </p:nvCxnSpPr>
        <p:spPr>
          <a:xfrm flipH="1">
            <a:off x="18173700" y="11457940"/>
            <a:ext cx="1161415" cy="317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Output Merge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619656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Depth Test</a:t>
            </a:r>
          </a:p>
          <a:p>
            <a:pPr marR="0" lvl="1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DepthEnable</a:t>
            </a:r>
            <a:r>
              <a:rPr lang="zh-CN" altLang="en-US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：为</a:t>
            </a:r>
            <a:r>
              <a:rPr lang="en-US" altLang="zh-CN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true</a:t>
            </a:r>
            <a:r>
              <a:rPr lang="zh-CN" altLang="en-US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时开启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缓冲，开启后会读取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buffer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，并使用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func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进行比较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R="0" lvl="1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DepthWrite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Mask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：是否写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buffer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R="0" lvl="1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Function</a:t>
            </a:r>
            <a:r>
              <a:rPr lang="zh-CN" altLang="en-US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：比较是否接收像素值</a:t>
            </a:r>
            <a:endParaRPr lang="en-US" altLang="zh-CN" b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 defTabSz="825500" hangingPunct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Depth-Stencil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buffer</a:t>
            </a:r>
            <a:endParaRPr lang="zh-CN" altLang="en-US" b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R="0" lvl="0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Stencil Test</a:t>
            </a:r>
          </a:p>
          <a:p>
            <a:pPr lvl="1" indent="-457200" defTabSz="825500" hangingPunct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龙书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11.3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Algerian" panose="04020705040A02060702" charset="0"/>
              <a:sym typeface="Segoe UI Light" panose="020B0502040204020203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823" y="1068792"/>
            <a:ext cx="8533077" cy="5591175"/>
          </a:xfrm>
          <a:prstGeom prst="rect">
            <a:avLst/>
          </a:prstGeom>
        </p:spPr>
      </p:pic>
      <p:pic>
        <p:nvPicPr>
          <p:cNvPr id="9" name="图片 8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491520" y="685800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Depth Test 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示意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823" y="7791451"/>
            <a:ext cx="8685867" cy="360521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814066" y="11624311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Depth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测试异常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/>
        </p:nvSpPr>
        <p:spPr>
          <a:xfrm>
            <a:off x="1323975" y="3219450"/>
            <a:ext cx="7756521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1323975" y="0"/>
            <a:ext cx="11439525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Output Merge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970" y="3556635"/>
            <a:ext cx="10336530" cy="350352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Blend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Blend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：当前着色的像素与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back buffer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相同位置的像素使用某种因子，操作进行结果混合，混合后结果覆盖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back buffer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的像素值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780" y="8135221"/>
            <a:ext cx="11665975" cy="34636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770485" y="712724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虚幻透明烟雾效果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763500" y="11819255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Blend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设置</a:t>
            </a: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7780" y="1132205"/>
            <a:ext cx="11666855" cy="59353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管线状态（</a:t>
            </a:r>
            <a:r>
              <a:rPr lang="en-US" alt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PSO</a:t>
            </a:r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）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43127" y="5639437"/>
            <a:ext cx="509778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8000" cap="all" dirty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第三部分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sz="6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如何理解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PSO</a:t>
            </a: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2867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的作用来历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17171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Pipeline State Object</a:t>
            </a:r>
            <a:endParaRPr lang="en-US" altLang="zh-CN" b="0" dirty="0" smtClean="0">
              <a:solidFill>
                <a:srgbClr val="17171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17171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描述渲染管线各阶段的状态设置和数据</a:t>
            </a:r>
            <a:endParaRPr lang="en-US" altLang="zh-CN" b="0" dirty="0" smtClean="0">
              <a:solidFill>
                <a:srgbClr val="17171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028700" lvl="1" indent="-571500">
              <a:spcBef>
                <a:spcPts val="1800"/>
              </a:spcBef>
              <a:buFont typeface="Wingdings" panose="05000000000000000000" charset="0"/>
              <a:buChar char="Ø"/>
            </a:pPr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8173700" y="1217930"/>
            <a:ext cx="4719955" cy="10878820"/>
            <a:chOff x="28620" y="1918"/>
            <a:chExt cx="7433" cy="17132"/>
          </a:xfrm>
        </p:grpSpPr>
        <p:sp>
          <p:nvSpPr>
            <p:cNvPr id="14" name="矩形 13"/>
            <p:cNvSpPr/>
            <p:nvPr/>
          </p:nvSpPr>
          <p:spPr>
            <a:xfrm>
              <a:off x="30577" y="15901"/>
              <a:ext cx="5442" cy="7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Pixel Shader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0607" y="14034"/>
              <a:ext cx="5413" cy="741"/>
            </a:xfrm>
            <a:prstGeom prst="rect">
              <a:avLst/>
            </a:prstGeom>
            <a:solidFill>
              <a:srgbClr val="7030A0">
                <a:alpha val="65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Rasterizer State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0607" y="17125"/>
              <a:ext cx="5413" cy="741"/>
            </a:xfrm>
            <a:prstGeom prst="rect">
              <a:avLst/>
            </a:prstGeom>
            <a:solidFill>
              <a:srgbClr val="7030A0">
                <a:alpha val="65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Blend State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30607" y="18310"/>
              <a:ext cx="5413" cy="741"/>
            </a:xfrm>
            <a:prstGeom prst="rect">
              <a:avLst/>
            </a:prstGeom>
            <a:solidFill>
              <a:srgbClr val="7030A0">
                <a:alpha val="65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DepthStencil State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>
              <a:off x="28680" y="14402"/>
              <a:ext cx="1829" cy="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直接箭头连接符 23"/>
            <p:cNvCxnSpPr/>
            <p:nvPr/>
          </p:nvCxnSpPr>
          <p:spPr>
            <a:xfrm flipH="1">
              <a:off x="28660" y="16269"/>
              <a:ext cx="1829" cy="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" name="左中括号 24"/>
            <p:cNvSpPr/>
            <p:nvPr/>
          </p:nvSpPr>
          <p:spPr>
            <a:xfrm>
              <a:off x="30449" y="17432"/>
              <a:ext cx="153" cy="1224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26" name="直接箭头连接符 25"/>
            <p:cNvCxnSpPr>
              <a:stCxn id="25" idx="1"/>
            </p:cNvCxnSpPr>
            <p:nvPr/>
          </p:nvCxnSpPr>
          <p:spPr>
            <a:xfrm flipH="1">
              <a:off x="28620" y="18044"/>
              <a:ext cx="1829" cy="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矩形 27"/>
            <p:cNvSpPr/>
            <p:nvPr/>
          </p:nvSpPr>
          <p:spPr>
            <a:xfrm>
              <a:off x="30607" y="3802"/>
              <a:ext cx="5412" cy="741"/>
            </a:xfrm>
            <a:prstGeom prst="rect">
              <a:avLst/>
            </a:prstGeom>
            <a:solidFill>
              <a:srgbClr val="7030A0">
                <a:alpha val="66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PrimitiveTopologyType</a:t>
              </a:r>
              <a:endPara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29" name="左中括号 28"/>
            <p:cNvSpPr/>
            <p:nvPr/>
          </p:nvSpPr>
          <p:spPr>
            <a:xfrm>
              <a:off x="30375" y="2219"/>
              <a:ext cx="266" cy="1856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28740" y="3704"/>
              <a:ext cx="1611" cy="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矩形 30"/>
            <p:cNvSpPr/>
            <p:nvPr/>
          </p:nvSpPr>
          <p:spPr>
            <a:xfrm>
              <a:off x="30607" y="2828"/>
              <a:ext cx="5412" cy="741"/>
            </a:xfrm>
            <a:prstGeom prst="rect">
              <a:avLst/>
            </a:prstGeom>
            <a:solidFill>
              <a:srgbClr val="7030A0">
                <a:alpha val="66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Vertex Buffer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0641" y="1918"/>
              <a:ext cx="5412" cy="741"/>
            </a:xfrm>
            <a:prstGeom prst="rect">
              <a:avLst/>
            </a:prstGeom>
            <a:solidFill>
              <a:srgbClr val="7030A0">
                <a:alpha val="66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Index Buffer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30607" y="5859"/>
              <a:ext cx="5413" cy="7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Vertex Shader</a:t>
              </a:r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H="1" flipV="1">
              <a:off x="28639" y="5330"/>
              <a:ext cx="1614" cy="1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矩形 34"/>
            <p:cNvSpPr/>
            <p:nvPr/>
          </p:nvSpPr>
          <p:spPr>
            <a:xfrm>
              <a:off x="30607" y="4792"/>
              <a:ext cx="5412" cy="7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InputLayout</a:t>
              </a:r>
            </a:p>
          </p:txBody>
        </p:sp>
        <p:sp>
          <p:nvSpPr>
            <p:cNvPr id="36" name="左中括号 35"/>
            <p:cNvSpPr/>
            <p:nvPr/>
          </p:nvSpPr>
          <p:spPr>
            <a:xfrm>
              <a:off x="30254" y="5129"/>
              <a:ext cx="377" cy="1153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sz="6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如何理解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PSO</a:t>
            </a: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1190" y="10027285"/>
            <a:ext cx="9781540" cy="6324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187420" y="1080008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PSO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使用</a:t>
            </a:r>
          </a:p>
        </p:txBody>
      </p:sp>
      <p:sp>
        <p:nvSpPr>
          <p:cNvPr id="3" name="The Picture slide"/>
          <p:cNvSpPr txBox="1"/>
          <p:nvPr/>
        </p:nvSpPr>
        <p:spPr>
          <a:xfrm>
            <a:off x="2426713" y="3954550"/>
            <a:ext cx="11521373" cy="250190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的创建和使用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BuildPSO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通过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CommandList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指定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996920" y="900049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PSO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创建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903" y="1953169"/>
            <a:ext cx="9781827" cy="678855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绘制提交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43128" y="5639437"/>
            <a:ext cx="509778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8000" cap="all" dirty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第四部分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23975" y="0"/>
            <a:ext cx="11344275" cy="13716000"/>
            <a:chOff x="10467974" y="26142"/>
            <a:chExt cx="14478001" cy="13716000"/>
          </a:xfrm>
        </p:grpSpPr>
        <p:sp>
          <p:nvSpPr>
            <p:cNvPr id="6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indent="0">
              <a:buFontTx/>
              <a:buNone/>
              <a:defRPr/>
            </a:pPr>
            <a:r>
              <a:rPr lang="zh-CN" altLang="en-US" sz="6000" dirty="0" smtClean="0">
                <a:latin typeface="微软雅黑" panose="020B0503020204020204" charset="-122"/>
                <a:ea typeface="微软雅黑" panose="020B0503020204020204" charset="-122"/>
              </a:rPr>
              <a:t>简单</a:t>
            </a:r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</a:rPr>
              <a:t>绘制流程</a:t>
            </a:r>
          </a:p>
        </p:txBody>
      </p:sp>
      <p:sp>
        <p:nvSpPr>
          <p:cNvPr id="3" name="Rectangle"/>
          <p:cNvSpPr/>
          <p:nvPr/>
        </p:nvSpPr>
        <p:spPr>
          <a:xfrm>
            <a:off x="2385739" y="3205360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426713" y="3825010"/>
            <a:ext cx="9727187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Command Allocator &amp; Command List 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Viewport &amp; Scissor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Rect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Render Target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Root signature &amp; descriptor heaps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Draw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Close &amp; Execute</a:t>
            </a:r>
            <a:endParaRPr lang="en-US" altLang="zh-CN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Present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Synchronizing</a:t>
            </a:r>
          </a:p>
        </p:txBody>
      </p:sp>
      <p:pic>
        <p:nvPicPr>
          <p:cNvPr id="17" name="图片 16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601190" y="1089914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运行时绘制流程（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DrawScene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每帧循环）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250" y="1611629"/>
            <a:ext cx="11715750" cy="904136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6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2740" y="2180590"/>
            <a:ext cx="1110234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Command Queue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3" name="Rectangle"/>
          <p:cNvSpPr/>
          <p:nvPr/>
        </p:nvSpPr>
        <p:spPr>
          <a:xfrm>
            <a:off x="2385739" y="3205360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3052" y="4223594"/>
            <a:ext cx="10652448" cy="45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通过</a:t>
            </a:r>
            <a:r>
              <a:rPr lang="en-US" altLang="zh-CN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Commandlist</a:t>
            </a: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记录指令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对比</a:t>
            </a:r>
            <a:r>
              <a:rPr lang="en-US" altLang="zh-CN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dx11 </a:t>
            </a:r>
            <a:r>
              <a:rPr lang="en-US" altLang="zh-CN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immediate context</a:t>
            </a:r>
            <a:endParaRPr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571500" lvl="0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Command Queue</a:t>
            </a:r>
          </a:p>
          <a:p>
            <a:pPr marL="1028700" lvl="1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主要负责提交Command List，</a:t>
            </a:r>
          </a:p>
          <a:p>
            <a:pPr marL="1028700" lvl="1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并且同步Command List的执行</a:t>
            </a:r>
          </a:p>
          <a:p>
            <a:pPr marL="571500" lvl="0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9346" y="2693035"/>
            <a:ext cx="6858000" cy="69151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015970" y="996188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CommandQueue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前置知识</a:t>
            </a:r>
            <a:r>
              <a:rPr lang="zh-CN" altLang="en-US" sz="600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回顾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52018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第一部分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2740" y="2180590"/>
            <a:ext cx="1136269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en-US" altLang="zh-CN" sz="6000" b="1" dirty="0" smtClean="0">
                <a:latin typeface="微软雅黑" panose="020B0503020204020204" charset="-122"/>
                <a:ea typeface="微软雅黑" panose="020B0503020204020204" charset="-122"/>
              </a:rPr>
              <a:t>Synchronizing</a:t>
            </a:r>
            <a:endParaRPr lang="en-US" altLang="zh-CN" sz="6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如何理解同步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 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同时工作，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的工作是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驱动的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需要知道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工作的进展！</a:t>
            </a: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Fence &amp; Signal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Fence可以理解为一个标记（或一个信号）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给该标记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绑定一个</a:t>
            </a: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触发Handle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通过Signal接口向CommandQueue添加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GPU上执行的命令队列执行到标记处触发Handle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CPU接收到Handle触发的Event</a:t>
            </a: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843375" y="8983345"/>
            <a:ext cx="448500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Fence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工作示意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5174595" y="4337050"/>
            <a:ext cx="7274560" cy="3927475"/>
            <a:chOff x="23897" y="6830"/>
            <a:chExt cx="11456" cy="6185"/>
          </a:xfrm>
        </p:grpSpPr>
        <p:cxnSp>
          <p:nvCxnSpPr>
            <p:cNvPr id="44" name="直接箭头连接符 43"/>
            <p:cNvCxnSpPr/>
            <p:nvPr/>
          </p:nvCxnSpPr>
          <p:spPr>
            <a:xfrm flipV="1">
              <a:off x="25724" y="9157"/>
              <a:ext cx="9584" cy="6"/>
            </a:xfrm>
            <a:prstGeom prst="straightConnector1">
              <a:avLst/>
            </a:prstGeom>
            <a:noFill/>
            <a:ln w="5080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" name="矩形 2"/>
            <p:cNvSpPr/>
            <p:nvPr/>
          </p:nvSpPr>
          <p:spPr>
            <a:xfrm>
              <a:off x="26090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652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7236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7798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360" y="9011"/>
              <a:ext cx="538" cy="28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0282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844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408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1970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532" y="9011"/>
              <a:ext cx="538" cy="28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28918" y="7532"/>
              <a:ext cx="24" cy="1918"/>
            </a:xfrm>
            <a:prstGeom prst="line">
              <a:avLst/>
            </a:prstGeom>
            <a:noFill/>
            <a:ln w="12700" cap="flat" cmpd="sng">
              <a:solidFill>
                <a:srgbClr val="3F3F3F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3070" y="7532"/>
              <a:ext cx="10" cy="1798"/>
            </a:xfrm>
            <a:prstGeom prst="line">
              <a:avLst/>
            </a:prstGeom>
            <a:noFill/>
            <a:ln w="12700" cap="flat" cmpd="sng">
              <a:solidFill>
                <a:srgbClr val="3F3F3F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" name="文本框 29"/>
            <p:cNvSpPr txBox="1"/>
            <p:nvPr/>
          </p:nvSpPr>
          <p:spPr>
            <a:xfrm>
              <a:off x="23897" y="8805"/>
              <a:ext cx="1288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GPU</a:t>
              </a:r>
            </a:p>
          </p:txBody>
        </p:sp>
        <p:sp>
          <p:nvSpPr>
            <p:cNvPr id="32" name="左中括号 31"/>
            <p:cNvSpPr/>
            <p:nvPr/>
          </p:nvSpPr>
          <p:spPr>
            <a:xfrm rot="5400000" flipH="1">
              <a:off x="27320" y="8395"/>
              <a:ext cx="353" cy="2147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5500" y="9807"/>
              <a:ext cx="329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CommandQueue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7774" y="6830"/>
              <a:ext cx="1644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Fence N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1509" y="6830"/>
              <a:ext cx="2079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Fence N+1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3911" y="11959"/>
              <a:ext cx="1260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CPU</a:t>
              </a:r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V="1">
              <a:off x="25724" y="12292"/>
              <a:ext cx="9629" cy="29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直接箭头连接符 39"/>
            <p:cNvCxnSpPr>
              <a:stCxn id="38" idx="0"/>
            </p:cNvCxnSpPr>
            <p:nvPr/>
          </p:nvCxnSpPr>
          <p:spPr>
            <a:xfrm flipH="1" flipV="1">
              <a:off x="28958" y="9160"/>
              <a:ext cx="316" cy="301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dash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接箭头连接符 40"/>
            <p:cNvCxnSpPr/>
            <p:nvPr/>
          </p:nvCxnSpPr>
          <p:spPr>
            <a:xfrm flipH="1" flipV="1">
              <a:off x="33078" y="9300"/>
              <a:ext cx="329" cy="302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dash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文本框 41"/>
            <p:cNvSpPr txBox="1"/>
            <p:nvPr/>
          </p:nvSpPr>
          <p:spPr>
            <a:xfrm>
              <a:off x="27680" y="12371"/>
              <a:ext cx="1616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signal N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1355" y="12371"/>
              <a:ext cx="2051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signal N+1</a:t>
              </a:r>
              <a:endPara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9274" y="12171"/>
              <a:ext cx="538" cy="283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3391" y="12171"/>
              <a:ext cx="538" cy="283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2740" y="2180590"/>
            <a:ext cx="1136269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en-US" altLang="zh-CN" sz="6000" b="1" dirty="0" smtClean="0">
                <a:latin typeface="微软雅黑" panose="020B0503020204020204" charset="-122"/>
                <a:ea typeface="微软雅黑" panose="020B0503020204020204" charset="-122"/>
              </a:rPr>
              <a:t>Synchronizing</a:t>
            </a:r>
            <a:endParaRPr lang="en-US" altLang="zh-CN" sz="6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中如何使用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添加标记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，如右图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CurrentFence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，可以使用帧号作为标记信号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绑定事件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等待标记触发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None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1190" y="3295650"/>
            <a:ext cx="9699625" cy="56267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127730" y="8956675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GPU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同步实现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684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10141692" y="3757210"/>
            <a:ext cx="12700000" cy="487825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Algerian" panose="04020705040A02060702" charset="0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Algerian" panose="04020705040A02060702" charset="0"/>
              </a:rPr>
              <a:t>：</a:t>
            </a:r>
            <a:endParaRPr lang="zh-CN" altLang="zh-CN" sz="36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Algerian" panose="04020705040A02060702" charset="0"/>
              <a:sym typeface="Algerian" panose="04020705040A02060702" charset="0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完成基础的模型绘制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  <a:sym typeface="Algerian" panose="04020705040A02060702" charset="0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：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摄像机</a:t>
            </a:r>
            <a:r>
              <a:rPr lang="zh-CN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对象</a:t>
            </a:r>
            <a:r>
              <a:rPr lang="zh-CN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封装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动态更新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MVP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矩阵</a:t>
            </a:r>
            <a:endParaRPr lang="zh-CN" sz="36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2532640" y="5096425"/>
            <a:ext cx="6572119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作业</a:t>
            </a:r>
            <a:r>
              <a:rPr lang="en-US" sz="6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：</a:t>
            </a:r>
            <a:endParaRPr lang="zh-CN" sz="6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Algerian" panose="04020705040A02060702" charset="0"/>
              <a:sym typeface="Algerian" panose="04020705040A02060702" charset="0"/>
            </a:endParaRPr>
          </a:p>
        </p:txBody>
      </p:sp>
      <p:pic>
        <p:nvPicPr>
          <p:cNvPr id="8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6016625" y="5097145"/>
            <a:ext cx="314896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lgerian" panose="04020705040A02060702" charset="0"/>
              </a:rPr>
              <a:t>参考</a:t>
            </a:r>
            <a:r>
              <a:rPr lang="en-US" sz="6000" kern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lgerian" panose="04020705040A02060702" charset="0"/>
              </a:rPr>
              <a:t>：</a:t>
            </a:r>
            <a:endParaRPr lang="zh-CN" sz="6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lgerian" panose="04020705040A02060702" charset="0"/>
            </a:endParaRPr>
          </a:p>
        </p:txBody>
      </p:sp>
      <p:sp>
        <p:nvSpPr>
          <p:cNvPr id="7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10236942" y="5384080"/>
            <a:ext cx="12700000" cy="3009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Introduction to 3D Game Programming with DirectX12</a:t>
            </a:r>
          </a:p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Direct3D 12 </a:t>
            </a:r>
            <a:r>
              <a:rPr lang="en-US" altLang="zh-CN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graphics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（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  <a:hlinkClick r:id="rId3"/>
              </a:rPr>
              <a:t>DX12 Document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）</a:t>
            </a:r>
            <a:endParaRPr lang="en-US" altLang="zh-CN" sz="36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GAMES101-</a:t>
            </a:r>
            <a:r>
              <a:rPr lang="zh-CN" altLang="en-US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现代计算机图形学入门</a:t>
            </a: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-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闫令琪</a:t>
            </a:r>
            <a:endParaRPr lang="en-US" altLang="zh-CN" sz="36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DirectX 12 </a:t>
            </a:r>
            <a:r>
              <a:rPr lang="zh-CN" altLang="en-US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技术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白皮书 </a:t>
            </a:r>
            <a:endParaRPr lang="zh-CN" altLang="en-US" sz="36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745" y="48895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63" y="2333961"/>
            <a:ext cx="17019732" cy="103831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72740" y="2180590"/>
            <a:ext cx="1073340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DX12</a:t>
            </a: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渲染流程（前置知识）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1" y="3219450"/>
            <a:ext cx="9582150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pic>
        <p:nvPicPr>
          <p:cNvPr id="4" name="图片 3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3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72740" y="2180590"/>
            <a:ext cx="1328737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DX12</a:t>
            </a: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渲染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管线初始化（前置知识）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Rectangle"/>
          <p:cNvSpPr/>
          <p:nvPr/>
        </p:nvSpPr>
        <p:spPr>
          <a:xfrm>
            <a:off x="1" y="3219450"/>
            <a:ext cx="9582150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72740" y="4248150"/>
            <a:ext cx="11138535" cy="6026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DXGI factory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Device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Command Queue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Swap Chain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Descriptor Heap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Command Allocator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13" y="1943100"/>
            <a:ext cx="16930997" cy="103374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今天的主要内容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1" y="3219450"/>
            <a:ext cx="9582150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pic>
        <p:nvPicPr>
          <p:cNvPr id="4" name="图片 3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3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smtClean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管线关键过程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第二部分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管线关键过程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Input Assemble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Shader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Rasterizer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Output Merge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3135" y="1529080"/>
            <a:ext cx="2310765" cy="106572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430750" y="3937635"/>
            <a:ext cx="2381250" cy="468000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74906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Algerian"/>
        <a:ea typeface=""/>
        <a:cs typeface=""/>
      </a:majorFont>
      <a:minorFont>
        <a:latin typeface="Algerian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Algerian"/>
        <a:ea typeface=""/>
        <a:cs typeface=""/>
      </a:majorFont>
      <a:minorFont>
        <a:latin typeface="Algerian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pic">
    <a:dk1>
      <a:srgbClr val="27292E"/>
    </a:dk1>
    <a:lt1>
      <a:srgbClr val="FFFFFF"/>
    </a:lt1>
    <a:dk2>
      <a:srgbClr val="323233"/>
    </a:dk2>
    <a:lt2>
      <a:srgbClr val="EDEFF3"/>
    </a:lt2>
    <a:accent1>
      <a:srgbClr val="F7941E"/>
    </a:accent1>
    <a:accent2>
      <a:srgbClr val="D9821D"/>
    </a:accent2>
    <a:accent3>
      <a:srgbClr val="A44724"/>
    </a:accent3>
    <a:accent4>
      <a:srgbClr val="F7941E"/>
    </a:accent4>
    <a:accent5>
      <a:srgbClr val="007EBF"/>
    </a:accent5>
    <a:accent6>
      <a:srgbClr val="00B0F0"/>
    </a:accent6>
    <a:hlink>
      <a:srgbClr val="F7941E"/>
    </a:hlink>
    <a:folHlink>
      <a:srgbClr val="A44724"/>
    </a:folHlink>
  </a:clrScheme>
</a:themeOverride>
</file>

<file path=ppt/theme/themeOverride2.xml><?xml version="1.0" encoding="utf-8"?>
<a:themeOverride xmlns:a="http://schemas.openxmlformats.org/drawingml/2006/main">
  <a:clrScheme name="Epic">
    <a:dk1>
      <a:srgbClr val="27292E"/>
    </a:dk1>
    <a:lt1>
      <a:srgbClr val="FFFFFF"/>
    </a:lt1>
    <a:dk2>
      <a:srgbClr val="323233"/>
    </a:dk2>
    <a:lt2>
      <a:srgbClr val="EDEFF3"/>
    </a:lt2>
    <a:accent1>
      <a:srgbClr val="F7941E"/>
    </a:accent1>
    <a:accent2>
      <a:srgbClr val="D9821D"/>
    </a:accent2>
    <a:accent3>
      <a:srgbClr val="A44724"/>
    </a:accent3>
    <a:accent4>
      <a:srgbClr val="F7941E"/>
    </a:accent4>
    <a:accent5>
      <a:srgbClr val="007EBF"/>
    </a:accent5>
    <a:accent6>
      <a:srgbClr val="00B0F0"/>
    </a:accent6>
    <a:hlink>
      <a:srgbClr val="F7941E"/>
    </a:hlink>
    <a:folHlink>
      <a:srgbClr val="A4472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3551</Words>
  <Application>Microsoft Office PowerPoint</Application>
  <PresentationFormat>自定义</PresentationFormat>
  <Paragraphs>641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Helvetica Light</vt:lpstr>
      <vt:lpstr>等线</vt:lpstr>
      <vt:lpstr>方正姚体</vt:lpstr>
      <vt:lpstr>宋体</vt:lpstr>
      <vt:lpstr>微软雅黑</vt:lpstr>
      <vt:lpstr>微软雅黑 Light</vt:lpstr>
      <vt:lpstr>Algerian</vt:lpstr>
      <vt:lpstr>Arial</vt:lpstr>
      <vt:lpstr>Calibri</vt:lpstr>
      <vt:lpstr>Helvetica</vt:lpstr>
      <vt:lpstr>Segoe UI Light</vt:lpstr>
      <vt:lpstr>Wingdings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test</cp:lastModifiedBy>
  <cp:revision>901</cp:revision>
  <dcterms:created xsi:type="dcterms:W3CDTF">2017-07-18T17:55:00Z</dcterms:created>
  <dcterms:modified xsi:type="dcterms:W3CDTF">2022-02-07T06:19:27Z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4236AEE8374C425C9D2AADB0F854DC3C</vt:lpwstr>
  </property>
</Properties>
</file>